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5143500" cx="9144000"/>
  <p:notesSz cx="6858000" cy="9144000"/>
  <p:embeddedFontLst>
    <p:embeddedFont>
      <p:font typeface="Schoolbell"/>
      <p:regular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8" roundtripDataSignature="AMtx7miSKaZkK2Z/nub3GkwlLM16T3gFF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Schoolbell-regular.fntdata"/><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 name="Shape 9"/>
        <p:cNvGrpSpPr/>
        <p:nvPr/>
      </p:nvGrpSpPr>
      <p:grpSpPr>
        <a:xfrm>
          <a:off x="0" y="0"/>
          <a:ext cx="0" cy="0"/>
          <a:chOff x="0" y="0"/>
          <a:chExt cx="0" cy="0"/>
        </a:xfrm>
      </p:grpSpPr>
      <p:sp>
        <p:nvSpPr>
          <p:cNvPr id="10" name="Google Shape;10;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2"/>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5" name="Google Shape;45;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3"/>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8" name="Google Shape;48;p13"/>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9" name="Google Shape;49;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3" name="Google Shape;13;p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4" name="Google Shape;14;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5"/>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7" name="Google Shape;17;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0" name="Google Shape;20;p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1" name="Google Shape;21;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4" name="Google Shape;24;p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5" name="Google Shape;25;p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6" name="Google Shape;26;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9" name="Google Shape;29;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9"/>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2" name="Google Shape;32;p9"/>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3" name="Google Shape;33;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10"/>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6" name="Google Shape;36;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11"/>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1"/>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0" name="Google Shape;40;p11"/>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1" name="Google Shape;41;p11"/>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2" name="Google Shape;42;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7B7B7"/>
        </a:solidFill>
      </p:bgPr>
    </p:bg>
    <p:spTree>
      <p:nvGrpSpPr>
        <p:cNvPr id="53" name="Shape 53"/>
        <p:cNvGrpSpPr/>
        <p:nvPr/>
      </p:nvGrpSpPr>
      <p:grpSpPr>
        <a:xfrm>
          <a:off x="0" y="0"/>
          <a:ext cx="0" cy="0"/>
          <a:chOff x="0" y="0"/>
          <a:chExt cx="0" cy="0"/>
        </a:xfrm>
      </p:grpSpPr>
      <p:sp>
        <p:nvSpPr>
          <p:cNvPr id="54" name="Google Shape;54;p1"/>
          <p:cNvSpPr/>
          <p:nvPr/>
        </p:nvSpPr>
        <p:spPr>
          <a:xfrm>
            <a:off x="4037700" y="1886975"/>
            <a:ext cx="1427100" cy="1278300"/>
          </a:xfrm>
          <a:prstGeom prst="ellipse">
            <a:avLst/>
          </a:prstGeom>
          <a:solidFill>
            <a:srgbClr val="1155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55" name="Google Shape;55;p1"/>
          <p:cNvPicPr preferRelativeResize="0"/>
          <p:nvPr/>
        </p:nvPicPr>
        <p:blipFill rotWithShape="1">
          <a:blip r:embed="rId3">
            <a:alphaModFix/>
          </a:blip>
          <a:srcRect b="0" l="0" r="0" t="0"/>
          <a:stretch/>
        </p:blipFill>
        <p:spPr>
          <a:xfrm>
            <a:off x="4438563" y="2046125"/>
            <a:ext cx="625375" cy="894825"/>
          </a:xfrm>
          <a:prstGeom prst="rect">
            <a:avLst/>
          </a:prstGeom>
          <a:noFill/>
          <a:ln>
            <a:noFill/>
          </a:ln>
        </p:spPr>
      </p:pic>
      <p:sp>
        <p:nvSpPr>
          <p:cNvPr id="56" name="Google Shape;56;p1"/>
          <p:cNvSpPr txBox="1"/>
          <p:nvPr/>
        </p:nvSpPr>
        <p:spPr>
          <a:xfrm>
            <a:off x="3584575" y="1476000"/>
            <a:ext cx="2218500" cy="324600"/>
          </a:xfrm>
          <a:prstGeom prst="rect">
            <a:avLst/>
          </a:prstGeom>
          <a:solidFill>
            <a:srgbClr val="1155CC"/>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i="0" lang="en" sz="1200" u="none" cap="none" strike="noStrike">
                <a:solidFill>
                  <a:srgbClr val="FFFFFF"/>
                </a:solidFill>
                <a:latin typeface="Schoolbell"/>
                <a:ea typeface="Schoolbell"/>
                <a:cs typeface="Schoolbell"/>
                <a:sym typeface="Schoolbell"/>
              </a:rPr>
              <a:t>Great Chart Primary School</a:t>
            </a:r>
            <a:endParaRPr b="1" i="0" sz="1200" u="none" cap="none" strike="noStrike">
              <a:solidFill>
                <a:srgbClr val="FFFFFF"/>
              </a:solidFill>
              <a:latin typeface="Schoolbell"/>
              <a:ea typeface="Schoolbell"/>
              <a:cs typeface="Schoolbell"/>
              <a:sym typeface="Schoolbell"/>
            </a:endParaRPr>
          </a:p>
        </p:txBody>
      </p:sp>
      <p:sp>
        <p:nvSpPr>
          <p:cNvPr id="57" name="Google Shape;57;p1"/>
          <p:cNvSpPr txBox="1"/>
          <p:nvPr/>
        </p:nvSpPr>
        <p:spPr>
          <a:xfrm>
            <a:off x="3584575" y="236725"/>
            <a:ext cx="2218500" cy="11529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School Value</a:t>
            </a:r>
            <a:endParaRPr b="1" i="0" sz="1400" u="none" cap="none" strike="noStrike">
              <a:solidFill>
                <a:srgbClr val="000000"/>
              </a:solidFill>
              <a:latin typeface="Schoolbell"/>
              <a:ea typeface="Schoolbell"/>
              <a:cs typeface="Schoolbell"/>
              <a:sym typeface="Schoolbell"/>
            </a:endParaRPr>
          </a:p>
          <a:p>
            <a:pPr indent="0" lvl="0" marL="0" marR="0" rtl="0" algn="ctr">
              <a:lnSpc>
                <a:spcPct val="107916"/>
              </a:lnSpc>
              <a:spcBef>
                <a:spcPts val="0"/>
              </a:spcBef>
              <a:spcAft>
                <a:spcPts val="0"/>
              </a:spcAft>
              <a:buClr>
                <a:srgbClr val="000000"/>
              </a:buClr>
              <a:buSzPts val="1100"/>
              <a:buFont typeface="Arial"/>
              <a:buNone/>
            </a:pPr>
            <a:r>
              <a:rPr b="1" i="0" lang="en" sz="1100" u="sng" cap="none" strike="noStrike">
                <a:solidFill>
                  <a:srgbClr val="000000"/>
                </a:solidFill>
                <a:latin typeface="Schoolbell"/>
                <a:ea typeface="Schoolbell"/>
                <a:cs typeface="Schoolbell"/>
                <a:sym typeface="Schoolbell"/>
              </a:rPr>
              <a:t>A</a:t>
            </a:r>
            <a:r>
              <a:rPr b="1" lang="en" sz="1100" u="sng">
                <a:latin typeface="Schoolbell"/>
                <a:ea typeface="Schoolbell"/>
                <a:cs typeface="Schoolbell"/>
                <a:sym typeface="Schoolbell"/>
              </a:rPr>
              <a:t>mbi</a:t>
            </a:r>
            <a:r>
              <a:rPr b="1" i="0" lang="en" sz="1100" u="sng" cap="none" strike="noStrike">
                <a:solidFill>
                  <a:srgbClr val="000000"/>
                </a:solidFill>
                <a:latin typeface="Schoolbell"/>
                <a:ea typeface="Schoolbell"/>
                <a:cs typeface="Schoolbell"/>
                <a:sym typeface="Schoolbell"/>
              </a:rPr>
              <a:t>tion</a:t>
            </a:r>
            <a:endParaRPr b="0" i="0" sz="1400" u="none" cap="none" strike="noStrike">
              <a:solidFill>
                <a:srgbClr val="000000"/>
              </a:solidFill>
              <a:latin typeface="Arial"/>
              <a:ea typeface="Arial"/>
              <a:cs typeface="Arial"/>
              <a:sym typeface="Arial"/>
            </a:endParaRPr>
          </a:p>
          <a:p>
            <a:pPr indent="0" lvl="0" marL="0" marR="0" rtl="0" algn="ctr">
              <a:lnSpc>
                <a:spcPct val="107916"/>
              </a:lnSpc>
              <a:spcBef>
                <a:spcPts val="800"/>
              </a:spcBef>
              <a:spcAft>
                <a:spcPts val="0"/>
              </a:spcAft>
              <a:buClr>
                <a:srgbClr val="000000"/>
              </a:buClr>
              <a:buSzPts val="1100"/>
              <a:buFont typeface="Arial"/>
              <a:buNone/>
            </a:pPr>
            <a:r>
              <a:rPr b="0" i="0" lang="en" sz="900" u="none" cap="none" strike="noStrike">
                <a:solidFill>
                  <a:srgbClr val="000000"/>
                </a:solidFill>
                <a:latin typeface="Schoolbell"/>
                <a:ea typeface="Schoolbell"/>
                <a:cs typeface="Schoolbell"/>
                <a:sym typeface="Schoolbell"/>
              </a:rPr>
              <a:t>This will be taught through weekly circle time sessions, classroom displays and our classroom and school ethos.</a:t>
            </a:r>
            <a:endParaRPr b="0" i="0" sz="1050" u="none" cap="none" strike="noStrike">
              <a:solidFill>
                <a:srgbClr val="000000"/>
              </a:solidFill>
              <a:latin typeface="Schoolbell"/>
              <a:ea typeface="Schoolbell"/>
              <a:cs typeface="Schoolbell"/>
              <a:sym typeface="Schoolbell"/>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Schoolbell"/>
              <a:ea typeface="Schoolbell"/>
              <a:cs typeface="Schoolbell"/>
              <a:sym typeface="Schoolbell"/>
            </a:endParaRPr>
          </a:p>
        </p:txBody>
      </p:sp>
      <p:sp>
        <p:nvSpPr>
          <p:cNvPr id="58" name="Google Shape;58;p1"/>
          <p:cNvSpPr txBox="1"/>
          <p:nvPr/>
        </p:nvSpPr>
        <p:spPr>
          <a:xfrm>
            <a:off x="53975" y="160525"/>
            <a:ext cx="3253500" cy="19479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1400" u="none" cap="none" strike="noStrike">
                <a:solidFill>
                  <a:schemeClr val="dk1"/>
                </a:solidFill>
                <a:latin typeface="Schoolbell"/>
                <a:ea typeface="Schoolbell"/>
                <a:cs typeface="Schoolbell"/>
                <a:sym typeface="Schoolbell"/>
              </a:rPr>
              <a:t>English</a:t>
            </a:r>
            <a:endParaRPr b="1" i="0" sz="1400" u="none" cap="none" strike="noStrike">
              <a:solidFill>
                <a:schemeClr val="dk1"/>
              </a:solidFill>
              <a:latin typeface="Schoolbell"/>
              <a:ea typeface="Schoolbell"/>
              <a:cs typeface="Schoolbell"/>
              <a:sym typeface="Schoolbell"/>
            </a:endParaRPr>
          </a:p>
          <a:p>
            <a:pPr indent="0" lvl="0" marL="0" marR="0" rtl="0" algn="l">
              <a:lnSpc>
                <a:spcPct val="100000"/>
              </a:lnSpc>
              <a:spcBef>
                <a:spcPts val="0"/>
              </a:spcBef>
              <a:spcAft>
                <a:spcPts val="0"/>
              </a:spcAft>
              <a:buClr>
                <a:schemeClr val="dk1"/>
              </a:buClr>
              <a:buSzPts val="1100"/>
              <a:buFont typeface="Arial"/>
              <a:buNone/>
            </a:pPr>
            <a:r>
              <a:rPr b="0" i="0" lang="en" sz="900" u="none" cap="none" strike="noStrike">
                <a:solidFill>
                  <a:schemeClr val="dk1"/>
                </a:solidFill>
                <a:latin typeface="Schoolbell"/>
                <a:ea typeface="Schoolbell"/>
                <a:cs typeface="Schoolbell"/>
                <a:sym typeface="Schoolbell"/>
              </a:rPr>
              <a:t>Throughout this term, we will be exploring different genres of writing through studying extracts from ‘The Diary of Anne Frank’ and Christophe Gallaz’s  ‘Rose Blanche’. The children will be encouraged to develop their use of powerful language in their writing and applying the grammar skills from their Literacy skills lessons within their written work. They will be writing:</a:t>
            </a:r>
            <a:endParaRPr b="0" i="0" sz="900" u="none" cap="none" strike="noStrike">
              <a:solidFill>
                <a:schemeClr val="dk1"/>
              </a:solidFill>
              <a:latin typeface="Schoolbell"/>
              <a:ea typeface="Schoolbell"/>
              <a:cs typeface="Schoolbell"/>
              <a:sym typeface="Schoolbell"/>
            </a:endParaRPr>
          </a:p>
          <a:p>
            <a:pPr indent="-171450" lvl="0" marL="171450" marR="0" rtl="0" algn="l">
              <a:lnSpc>
                <a:spcPct val="100000"/>
              </a:lnSpc>
              <a:spcBef>
                <a:spcPts val="0"/>
              </a:spcBef>
              <a:spcAft>
                <a:spcPts val="0"/>
              </a:spcAft>
              <a:buClr>
                <a:schemeClr val="dk1"/>
              </a:buClr>
              <a:buSzPts val="1100"/>
              <a:buFont typeface="Arial"/>
              <a:buChar char="-"/>
            </a:pPr>
            <a:r>
              <a:rPr b="0" i="0" lang="en" sz="900" u="none" cap="none" strike="noStrike">
                <a:solidFill>
                  <a:schemeClr val="dk1"/>
                </a:solidFill>
                <a:latin typeface="Schoolbell"/>
                <a:ea typeface="Schoolbell"/>
                <a:cs typeface="Schoolbell"/>
                <a:sym typeface="Schoolbell"/>
              </a:rPr>
              <a:t>Biographies</a:t>
            </a:r>
            <a:endParaRPr b="0" i="0" sz="900" u="none" cap="none" strike="noStrike">
              <a:solidFill>
                <a:schemeClr val="dk1"/>
              </a:solidFill>
              <a:latin typeface="Schoolbell"/>
              <a:ea typeface="Schoolbell"/>
              <a:cs typeface="Schoolbell"/>
              <a:sym typeface="Schoolbell"/>
            </a:endParaRPr>
          </a:p>
          <a:p>
            <a:pPr indent="-158750" lvl="0" marL="171450" marR="0" rtl="0" algn="l">
              <a:lnSpc>
                <a:spcPct val="100000"/>
              </a:lnSpc>
              <a:spcBef>
                <a:spcPts val="0"/>
              </a:spcBef>
              <a:spcAft>
                <a:spcPts val="0"/>
              </a:spcAft>
              <a:buClr>
                <a:schemeClr val="dk1"/>
              </a:buClr>
              <a:buSzPts val="900"/>
              <a:buFont typeface="Schoolbell"/>
              <a:buChar char="-"/>
            </a:pPr>
            <a:r>
              <a:rPr b="0" i="0" lang="en" sz="900" u="none" cap="none" strike="noStrike">
                <a:solidFill>
                  <a:schemeClr val="dk1"/>
                </a:solidFill>
                <a:latin typeface="Schoolbell"/>
                <a:ea typeface="Schoolbell"/>
                <a:cs typeface="Schoolbell"/>
                <a:sym typeface="Schoolbell"/>
              </a:rPr>
              <a:t>Instructions</a:t>
            </a:r>
            <a:endParaRPr b="0" i="0" sz="900" u="none" cap="none" strike="noStrike">
              <a:solidFill>
                <a:schemeClr val="dk1"/>
              </a:solidFill>
              <a:latin typeface="Schoolbell"/>
              <a:ea typeface="Schoolbell"/>
              <a:cs typeface="Schoolbell"/>
              <a:sym typeface="Schoolbell"/>
            </a:endParaRPr>
          </a:p>
          <a:p>
            <a:pPr indent="-171450" lvl="0" marL="171450" marR="0" rtl="0" algn="l">
              <a:lnSpc>
                <a:spcPct val="100000"/>
              </a:lnSpc>
              <a:spcBef>
                <a:spcPts val="0"/>
              </a:spcBef>
              <a:spcAft>
                <a:spcPts val="0"/>
              </a:spcAft>
              <a:buClr>
                <a:schemeClr val="dk1"/>
              </a:buClr>
              <a:buSzPts val="1100"/>
              <a:buFont typeface="Arial"/>
              <a:buChar char="-"/>
            </a:pPr>
            <a:r>
              <a:rPr b="0" i="0" lang="en" sz="900" u="none" cap="none" strike="noStrike">
                <a:solidFill>
                  <a:schemeClr val="dk1"/>
                </a:solidFill>
                <a:latin typeface="Schoolbell"/>
                <a:ea typeface="Schoolbell"/>
                <a:cs typeface="Schoolbell"/>
                <a:sym typeface="Schoolbell"/>
              </a:rPr>
              <a:t>Descriptive narratives</a:t>
            </a:r>
            <a:endParaRPr b="0" i="0" sz="900" u="none" cap="none" strike="noStrike">
              <a:solidFill>
                <a:schemeClr val="dk1"/>
              </a:solidFill>
              <a:latin typeface="Schoolbell"/>
              <a:ea typeface="Schoolbell"/>
              <a:cs typeface="Schoolbell"/>
              <a:sym typeface="Schoolbell"/>
            </a:endParaRPr>
          </a:p>
          <a:p>
            <a:pPr indent="-171450" lvl="0" marL="171450" marR="0" rtl="0" algn="l">
              <a:lnSpc>
                <a:spcPct val="100000"/>
              </a:lnSpc>
              <a:spcBef>
                <a:spcPts val="0"/>
              </a:spcBef>
              <a:spcAft>
                <a:spcPts val="0"/>
              </a:spcAft>
              <a:buClr>
                <a:schemeClr val="dk1"/>
              </a:buClr>
              <a:buSzPts val="1100"/>
              <a:buFont typeface="Arial"/>
              <a:buChar char="-"/>
            </a:pPr>
            <a:r>
              <a:rPr b="0" i="0" lang="en" sz="900" u="none" cap="none" strike="noStrike">
                <a:solidFill>
                  <a:schemeClr val="dk1"/>
                </a:solidFill>
                <a:latin typeface="Schoolbell"/>
                <a:ea typeface="Schoolbell"/>
                <a:cs typeface="Schoolbell"/>
                <a:sym typeface="Schoolbell"/>
              </a:rPr>
              <a:t>Poetry</a:t>
            </a:r>
            <a:endParaRPr b="0" i="0" sz="900" u="none" cap="none" strike="noStrike">
              <a:solidFill>
                <a:schemeClr val="dk1"/>
              </a:solidFill>
              <a:latin typeface="Schoolbell"/>
              <a:ea typeface="Schoolbell"/>
              <a:cs typeface="Schoolbell"/>
              <a:sym typeface="Schoolbell"/>
            </a:endParaRPr>
          </a:p>
          <a:p>
            <a:pPr indent="-158750" lvl="0" marL="171450" marR="0" rtl="0" algn="l">
              <a:lnSpc>
                <a:spcPct val="100000"/>
              </a:lnSpc>
              <a:spcBef>
                <a:spcPts val="0"/>
              </a:spcBef>
              <a:spcAft>
                <a:spcPts val="0"/>
              </a:spcAft>
              <a:buClr>
                <a:schemeClr val="dk1"/>
              </a:buClr>
              <a:buSzPts val="900"/>
              <a:buFont typeface="Schoolbell"/>
              <a:buChar char="-"/>
            </a:pPr>
            <a:r>
              <a:rPr lang="en" sz="900">
                <a:solidFill>
                  <a:schemeClr val="dk1"/>
                </a:solidFill>
                <a:latin typeface="Schoolbell"/>
                <a:ea typeface="Schoolbell"/>
                <a:cs typeface="Schoolbell"/>
                <a:sym typeface="Schoolbell"/>
              </a:rPr>
              <a:t>Speaking and listening project</a:t>
            </a:r>
            <a:endParaRPr sz="900">
              <a:solidFill>
                <a:schemeClr val="dk1"/>
              </a:solidFill>
              <a:latin typeface="Schoolbell"/>
              <a:ea typeface="Schoolbell"/>
              <a:cs typeface="Schoolbell"/>
              <a:sym typeface="Schoolbell"/>
            </a:endParaRPr>
          </a:p>
          <a:p>
            <a:pPr indent="0" lvl="0" marL="0" marR="0" rtl="0" algn="l">
              <a:lnSpc>
                <a:spcPct val="100000"/>
              </a:lnSpc>
              <a:spcBef>
                <a:spcPts val="0"/>
              </a:spcBef>
              <a:spcAft>
                <a:spcPts val="0"/>
              </a:spcAft>
              <a:buNone/>
            </a:pPr>
            <a:r>
              <a:t/>
            </a:r>
            <a:endParaRPr sz="900">
              <a:solidFill>
                <a:schemeClr val="dk1"/>
              </a:solidFill>
              <a:latin typeface="Schoolbell"/>
              <a:ea typeface="Schoolbell"/>
              <a:cs typeface="Schoolbell"/>
              <a:sym typeface="Schoolbell"/>
            </a:endParaRPr>
          </a:p>
          <a:p>
            <a:pPr indent="0" lvl="0" marL="45720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dk1"/>
              </a:solidFill>
              <a:latin typeface="Schoolbell"/>
              <a:ea typeface="Schoolbell"/>
              <a:cs typeface="Schoolbell"/>
              <a:sym typeface="Schoolbell"/>
            </a:endParaRPr>
          </a:p>
          <a:p>
            <a:pPr indent="0" lvl="0" marL="45720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dk1"/>
              </a:solidFill>
              <a:latin typeface="Schoolbell"/>
              <a:ea typeface="Schoolbell"/>
              <a:cs typeface="Schoolbell"/>
              <a:sym typeface="Schoolbell"/>
            </a:endParaRPr>
          </a:p>
          <a:p>
            <a:pPr indent="-101600" lvl="0" marL="171450" marR="0" rtl="0" algn="l">
              <a:lnSpc>
                <a:spcPct val="100000"/>
              </a:lnSpc>
              <a:spcBef>
                <a:spcPts val="0"/>
              </a:spcBef>
              <a:spcAft>
                <a:spcPts val="0"/>
              </a:spcAft>
              <a:buClr>
                <a:schemeClr val="dk1"/>
              </a:buClr>
              <a:buSzPts val="1100"/>
              <a:buFont typeface="Arial"/>
              <a:buNone/>
            </a:pPr>
            <a:r>
              <a:t/>
            </a:r>
            <a:endParaRPr b="0" i="0" sz="900" u="none" cap="none" strike="noStrike">
              <a:solidFill>
                <a:schemeClr val="dk1"/>
              </a:solidFill>
              <a:latin typeface="Schoolbell"/>
              <a:ea typeface="Schoolbell"/>
              <a:cs typeface="Schoolbell"/>
              <a:sym typeface="Schoolbell"/>
            </a:endParaRPr>
          </a:p>
          <a:p>
            <a:pPr indent="-101600" lvl="0" marL="171450" marR="0" rtl="0" algn="l">
              <a:lnSpc>
                <a:spcPct val="100000"/>
              </a:lnSpc>
              <a:spcBef>
                <a:spcPts val="0"/>
              </a:spcBef>
              <a:spcAft>
                <a:spcPts val="0"/>
              </a:spcAft>
              <a:buClr>
                <a:schemeClr val="dk1"/>
              </a:buClr>
              <a:buSzPts val="1100"/>
              <a:buFont typeface="Arial"/>
              <a:buNone/>
            </a:pPr>
            <a:r>
              <a:t/>
            </a:r>
            <a:endParaRPr b="0" i="0" sz="900" u="none" cap="none" strike="noStrike">
              <a:solidFill>
                <a:schemeClr val="dk1"/>
              </a:solidFill>
              <a:latin typeface="Schoolbell"/>
              <a:ea typeface="Schoolbell"/>
              <a:cs typeface="Schoolbell"/>
              <a:sym typeface="Schoolbell"/>
            </a:endParaRPr>
          </a:p>
          <a:p>
            <a:pPr indent="0" lvl="0" marL="0" marR="0" rtl="0" algn="ctr">
              <a:lnSpc>
                <a:spcPct val="100000"/>
              </a:lnSpc>
              <a:spcBef>
                <a:spcPts val="0"/>
              </a:spcBef>
              <a:spcAft>
                <a:spcPts val="0"/>
              </a:spcAft>
              <a:buClr>
                <a:schemeClr val="dk1"/>
              </a:buClr>
              <a:buSzPts val="1100"/>
              <a:buFont typeface="Arial"/>
              <a:buNone/>
            </a:pPr>
            <a:r>
              <a:t/>
            </a:r>
            <a:endParaRPr b="1" i="0" sz="1400" u="none" cap="none" strike="noStrike">
              <a:solidFill>
                <a:srgbClr val="000000"/>
              </a:solidFill>
              <a:latin typeface="Schoolbell"/>
              <a:ea typeface="Schoolbell"/>
              <a:cs typeface="Schoolbell"/>
              <a:sym typeface="Schoolbell"/>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Schoolbell"/>
              <a:ea typeface="Schoolbell"/>
              <a:cs typeface="Schoolbell"/>
              <a:sym typeface="Schoolbell"/>
            </a:endParaRPr>
          </a:p>
        </p:txBody>
      </p:sp>
      <p:sp>
        <p:nvSpPr>
          <p:cNvPr id="59" name="Google Shape;59;p1"/>
          <p:cNvSpPr txBox="1"/>
          <p:nvPr/>
        </p:nvSpPr>
        <p:spPr>
          <a:xfrm>
            <a:off x="5951724" y="108225"/>
            <a:ext cx="3138299" cy="171105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Maths</a:t>
            </a:r>
            <a:endParaRPr b="1" i="0" sz="14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chemeClr val="dk1"/>
              </a:buClr>
              <a:buSzPts val="1100"/>
              <a:buFont typeface="Arial"/>
              <a:buNone/>
            </a:pPr>
            <a:r>
              <a:rPr b="0" i="0" lang="en" sz="800" u="none" cap="none" strike="noStrike">
                <a:solidFill>
                  <a:srgbClr val="000000"/>
                </a:solidFill>
                <a:latin typeface="Schoolbell"/>
                <a:ea typeface="Schoolbell"/>
                <a:cs typeface="Schoolbell"/>
                <a:sym typeface="Schoolbell"/>
              </a:rPr>
              <a:t>Throughout his term we will be focusing on Fractions</a:t>
            </a:r>
            <a:endParaRPr b="0" i="0" sz="8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chemeClr val="dk1"/>
              </a:buClr>
              <a:buSzPts val="1100"/>
              <a:buFont typeface="Arial"/>
              <a:buNone/>
            </a:pPr>
            <a:r>
              <a:t/>
            </a:r>
            <a:endParaRPr b="0" i="0" sz="800" u="none" cap="none" strike="noStrike">
              <a:solidFill>
                <a:srgbClr val="000000"/>
              </a:solidFill>
              <a:latin typeface="Schoolbell"/>
              <a:ea typeface="Schoolbell"/>
              <a:cs typeface="Schoolbell"/>
              <a:sym typeface="Schoolbell"/>
            </a:endParaRPr>
          </a:p>
          <a:p>
            <a:pPr indent="-266700" lvl="0" marL="285750" marR="0" rtl="0" algn="l">
              <a:lnSpc>
                <a:spcPct val="100000"/>
              </a:lnSpc>
              <a:spcBef>
                <a:spcPts val="0"/>
              </a:spcBef>
              <a:spcAft>
                <a:spcPts val="0"/>
              </a:spcAft>
              <a:buClr>
                <a:srgbClr val="000000"/>
              </a:buClr>
              <a:buSzPts val="600"/>
              <a:buFont typeface="Schoolbell"/>
              <a:buChar char="-"/>
            </a:pPr>
            <a:r>
              <a:rPr b="0" i="0" lang="en" sz="800" u="none" cap="none" strike="noStrike">
                <a:solidFill>
                  <a:schemeClr val="dk1"/>
                </a:solidFill>
                <a:latin typeface="Schoolbell"/>
                <a:ea typeface="Schoolbell"/>
                <a:cs typeface="Schoolbell"/>
                <a:sym typeface="Schoolbell"/>
              </a:rPr>
              <a:t>Addition and subtraction</a:t>
            </a:r>
            <a:endParaRPr b="0" i="0" sz="800" u="none" cap="none" strike="noStrike">
              <a:solidFill>
                <a:schemeClr val="dk1"/>
              </a:solidFill>
              <a:latin typeface="Schoolbell"/>
              <a:ea typeface="Schoolbell"/>
              <a:cs typeface="Schoolbell"/>
              <a:sym typeface="Schoolbell"/>
            </a:endParaRPr>
          </a:p>
          <a:p>
            <a:pPr indent="-266700" lvl="0" marL="285750" marR="0" rtl="0" algn="l">
              <a:lnSpc>
                <a:spcPct val="100000"/>
              </a:lnSpc>
              <a:spcBef>
                <a:spcPts val="0"/>
              </a:spcBef>
              <a:spcAft>
                <a:spcPts val="0"/>
              </a:spcAft>
              <a:buClr>
                <a:srgbClr val="000000"/>
              </a:buClr>
              <a:buSzPts val="600"/>
              <a:buFont typeface="Schoolbell"/>
              <a:buChar char="-"/>
            </a:pPr>
            <a:r>
              <a:rPr b="0" i="0" lang="en" sz="800" u="none" cap="none" strike="noStrike">
                <a:solidFill>
                  <a:schemeClr val="dk1"/>
                </a:solidFill>
                <a:latin typeface="Schoolbell"/>
                <a:ea typeface="Schoolbell"/>
                <a:cs typeface="Schoolbell"/>
                <a:sym typeface="Schoolbell"/>
              </a:rPr>
              <a:t>Mixed Numbers</a:t>
            </a:r>
            <a:endParaRPr b="0" i="0" sz="800" u="none" cap="none" strike="noStrike">
              <a:solidFill>
                <a:schemeClr val="dk1"/>
              </a:solidFill>
              <a:latin typeface="Schoolbell"/>
              <a:ea typeface="Schoolbell"/>
              <a:cs typeface="Schoolbell"/>
              <a:sym typeface="Schoolbell"/>
            </a:endParaRPr>
          </a:p>
          <a:p>
            <a:pPr indent="-266700" lvl="0" marL="285750" marR="0" rtl="0" algn="l">
              <a:lnSpc>
                <a:spcPct val="100000"/>
              </a:lnSpc>
              <a:spcBef>
                <a:spcPts val="0"/>
              </a:spcBef>
              <a:spcAft>
                <a:spcPts val="0"/>
              </a:spcAft>
              <a:buClr>
                <a:srgbClr val="000000"/>
              </a:buClr>
              <a:buSzPts val="600"/>
              <a:buFont typeface="Schoolbell"/>
              <a:buChar char="-"/>
            </a:pPr>
            <a:r>
              <a:rPr b="0" i="0" lang="en" sz="800" u="none" cap="none" strike="noStrike">
                <a:solidFill>
                  <a:schemeClr val="dk1"/>
                </a:solidFill>
                <a:latin typeface="Schoolbell"/>
                <a:ea typeface="Schoolbell"/>
                <a:cs typeface="Schoolbell"/>
                <a:sym typeface="Schoolbell"/>
              </a:rPr>
              <a:t>Multiplying fractions by integers and fractions</a:t>
            </a:r>
            <a:endParaRPr b="0" i="0" sz="800" u="none" cap="none" strike="noStrike">
              <a:solidFill>
                <a:schemeClr val="dk1"/>
              </a:solidFill>
              <a:latin typeface="Schoolbell"/>
              <a:ea typeface="Schoolbell"/>
              <a:cs typeface="Schoolbell"/>
              <a:sym typeface="Schoolbell"/>
            </a:endParaRPr>
          </a:p>
          <a:p>
            <a:pPr indent="-266700" lvl="0" marL="285750" marR="0" rtl="0" algn="l">
              <a:lnSpc>
                <a:spcPct val="100000"/>
              </a:lnSpc>
              <a:spcBef>
                <a:spcPts val="0"/>
              </a:spcBef>
              <a:spcAft>
                <a:spcPts val="0"/>
              </a:spcAft>
              <a:buClr>
                <a:srgbClr val="000000"/>
              </a:buClr>
              <a:buSzPts val="600"/>
              <a:buFont typeface="Schoolbell"/>
              <a:buChar char="-"/>
            </a:pPr>
            <a:r>
              <a:rPr b="0" i="0" lang="en" sz="800" u="none" cap="none" strike="noStrike">
                <a:solidFill>
                  <a:schemeClr val="dk1"/>
                </a:solidFill>
                <a:latin typeface="Schoolbell"/>
                <a:ea typeface="Schoolbell"/>
                <a:cs typeface="Schoolbell"/>
                <a:sym typeface="Schoolbell"/>
              </a:rPr>
              <a:t>Dividing fractions by integers</a:t>
            </a:r>
            <a:endParaRPr b="0" i="0" sz="800" u="none" cap="none" strike="noStrike">
              <a:solidFill>
                <a:schemeClr val="dk1"/>
              </a:solidFill>
              <a:latin typeface="Schoolbell"/>
              <a:ea typeface="Schoolbell"/>
              <a:cs typeface="Schoolbell"/>
              <a:sym typeface="Schoolbell"/>
            </a:endParaRPr>
          </a:p>
          <a:p>
            <a:pPr indent="-279400" lvl="0" marL="285750" marR="0" rtl="0" algn="l">
              <a:lnSpc>
                <a:spcPct val="100000"/>
              </a:lnSpc>
              <a:spcBef>
                <a:spcPts val="0"/>
              </a:spcBef>
              <a:spcAft>
                <a:spcPts val="0"/>
              </a:spcAft>
              <a:buClr>
                <a:schemeClr val="dk1"/>
              </a:buClr>
              <a:buSzPts val="800"/>
              <a:buFont typeface="Schoolbell"/>
              <a:buChar char="-"/>
            </a:pPr>
            <a:r>
              <a:rPr b="0" i="0" lang="en" sz="800" u="none" cap="none" strike="noStrike">
                <a:solidFill>
                  <a:schemeClr val="dk1"/>
                </a:solidFill>
                <a:latin typeface="Schoolbell"/>
                <a:ea typeface="Schoolbell"/>
                <a:cs typeface="Schoolbell"/>
                <a:sym typeface="Schoolbell"/>
              </a:rPr>
              <a:t>Fractions of amount</a:t>
            </a:r>
            <a:endParaRPr b="0" i="0" sz="800" u="none" cap="none" strike="noStrike">
              <a:solidFill>
                <a:schemeClr val="dk1"/>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800"/>
              <a:buFont typeface="Arial"/>
              <a:buNone/>
            </a:pPr>
            <a:r>
              <a:rPr b="0" i="0" lang="en" sz="800" u="none" cap="none" strike="noStrike">
                <a:solidFill>
                  <a:schemeClr val="dk1"/>
                </a:solidFill>
                <a:latin typeface="Schoolbell"/>
                <a:ea typeface="Schoolbell"/>
                <a:cs typeface="Schoolbell"/>
                <a:sym typeface="Schoolbell"/>
              </a:rPr>
              <a:t>Position and Direction</a:t>
            </a:r>
            <a:endParaRPr b="0" i="0" sz="800" u="none" cap="none" strike="noStrike">
              <a:solidFill>
                <a:schemeClr val="dk1"/>
              </a:solidFill>
              <a:latin typeface="Schoolbell"/>
              <a:ea typeface="Schoolbell"/>
              <a:cs typeface="Schoolbell"/>
              <a:sym typeface="Schoolbell"/>
            </a:endParaRPr>
          </a:p>
          <a:p>
            <a:pPr indent="-279400" lvl="0" marL="457200" marR="0" rtl="0" algn="l">
              <a:lnSpc>
                <a:spcPct val="100000"/>
              </a:lnSpc>
              <a:spcBef>
                <a:spcPts val="0"/>
              </a:spcBef>
              <a:spcAft>
                <a:spcPts val="0"/>
              </a:spcAft>
              <a:buClr>
                <a:schemeClr val="dk1"/>
              </a:buClr>
              <a:buSzPts val="800"/>
              <a:buFont typeface="Schoolbell"/>
              <a:buChar char="-"/>
            </a:pPr>
            <a:r>
              <a:rPr b="0" i="0" lang="en" sz="800" u="none" cap="none" strike="noStrike">
                <a:solidFill>
                  <a:schemeClr val="dk1"/>
                </a:solidFill>
                <a:latin typeface="Schoolbell"/>
                <a:ea typeface="Schoolbell"/>
                <a:cs typeface="Schoolbell"/>
                <a:sym typeface="Schoolbell"/>
              </a:rPr>
              <a:t>Translation, reflections in the 4 quadrants</a:t>
            </a:r>
            <a:endParaRPr b="0" i="0" sz="800" u="none" cap="none" strike="noStrike">
              <a:solidFill>
                <a:schemeClr val="dk1"/>
              </a:solidFill>
              <a:latin typeface="Schoolbell"/>
              <a:ea typeface="Schoolbell"/>
              <a:cs typeface="Schoolbell"/>
              <a:sym typeface="Schoolbell"/>
            </a:endParaRPr>
          </a:p>
          <a:p>
            <a:pPr indent="0" lvl="0" marL="457200" marR="0" rtl="0" algn="l">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Schoolbell"/>
              <a:ea typeface="Schoolbell"/>
              <a:cs typeface="Schoolbell"/>
              <a:sym typeface="Schoolbell"/>
            </a:endParaRPr>
          </a:p>
        </p:txBody>
      </p:sp>
      <p:sp>
        <p:nvSpPr>
          <p:cNvPr id="60" name="Google Shape;60;p1"/>
          <p:cNvSpPr txBox="1"/>
          <p:nvPr/>
        </p:nvSpPr>
        <p:spPr>
          <a:xfrm>
            <a:off x="5951725" y="1886975"/>
            <a:ext cx="3138298" cy="146765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1200" u="none" cap="none" strike="noStrike">
                <a:solidFill>
                  <a:srgbClr val="000000"/>
                </a:solidFill>
                <a:latin typeface="Schoolbell"/>
                <a:ea typeface="Schoolbell"/>
                <a:cs typeface="Schoolbell"/>
                <a:sym typeface="Schoolbell"/>
              </a:rPr>
              <a:t>Science</a:t>
            </a:r>
            <a:endParaRPr b="1" i="0" sz="12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chemeClr val="dk1"/>
              </a:buClr>
              <a:buSzPts val="1100"/>
              <a:buFont typeface="Arial"/>
              <a:buNone/>
            </a:pPr>
            <a:r>
              <a:t/>
            </a:r>
            <a:endParaRPr b="1" sz="600">
              <a:latin typeface="Schoolbell"/>
              <a:ea typeface="Schoolbell"/>
              <a:cs typeface="Schoolbell"/>
              <a:sym typeface="Schoolbell"/>
            </a:endParaRPr>
          </a:p>
          <a:p>
            <a:pPr indent="0" lvl="0" marL="0" marR="0" rtl="0" algn="l">
              <a:lnSpc>
                <a:spcPct val="115000"/>
              </a:lnSpc>
              <a:spcBef>
                <a:spcPts val="0"/>
              </a:spcBef>
              <a:spcAft>
                <a:spcPts val="0"/>
              </a:spcAft>
              <a:buClr>
                <a:schemeClr val="dk1"/>
              </a:buClr>
              <a:buSzPts val="1100"/>
              <a:buFont typeface="Arial"/>
              <a:buNone/>
            </a:pPr>
            <a:r>
              <a:rPr b="0" i="0" lang="en" sz="700" u="none" cap="none" strike="noStrike">
                <a:solidFill>
                  <a:schemeClr val="dk1"/>
                </a:solidFill>
                <a:latin typeface="Schoolbell"/>
                <a:ea typeface="Schoolbell"/>
                <a:cs typeface="Schoolbell"/>
                <a:sym typeface="Schoolbell"/>
              </a:rPr>
              <a:t>We will be continuing our exploration of Evolution and Inheritance. The children will recognise how living things have changed over time and that fossils provide information about living things that inhabited the Earth millions of years ago.</a:t>
            </a:r>
            <a:endParaRPr b="0" i="0" sz="7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rPr b="0" i="0" lang="en" sz="700" u="none" cap="none" strike="noStrike">
                <a:solidFill>
                  <a:schemeClr val="dk1"/>
                </a:solidFill>
                <a:latin typeface="Schoolbell"/>
                <a:ea typeface="Schoolbell"/>
                <a:cs typeface="Schoolbell"/>
                <a:sym typeface="Schoolbell"/>
              </a:rPr>
              <a:t>They will recognise that living things produce offspring of the same kind, but normally offspring vary and are not identical to their parents</a:t>
            </a:r>
            <a:endParaRPr b="0" i="0" sz="7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rPr b="0" i="0" lang="en" sz="700" u="none" cap="none" strike="noStrike">
                <a:solidFill>
                  <a:schemeClr val="dk1"/>
                </a:solidFill>
                <a:latin typeface="Schoolbell"/>
                <a:ea typeface="Schoolbell"/>
                <a:cs typeface="Schoolbell"/>
                <a:sym typeface="Schoolbell"/>
              </a:rPr>
              <a:t>Identify how animals and plants are adapted to suit their environment in different ways and that adaptation may lead to evolution.</a:t>
            </a:r>
            <a:endParaRPr b="1" i="0" sz="700" u="none" cap="none" strike="noStrike">
              <a:solidFill>
                <a:srgbClr val="000000"/>
              </a:solidFill>
              <a:latin typeface="Schoolbell"/>
              <a:ea typeface="Schoolbell"/>
              <a:cs typeface="Schoolbell"/>
              <a:sym typeface="Schoolbell"/>
            </a:endParaRPr>
          </a:p>
        </p:txBody>
      </p:sp>
      <p:sp>
        <p:nvSpPr>
          <p:cNvPr id="61" name="Google Shape;61;p1"/>
          <p:cNvSpPr txBox="1"/>
          <p:nvPr/>
        </p:nvSpPr>
        <p:spPr>
          <a:xfrm>
            <a:off x="3642000" y="3232975"/>
            <a:ext cx="2218500" cy="324600"/>
          </a:xfrm>
          <a:prstGeom prst="rect">
            <a:avLst/>
          </a:prstGeom>
          <a:solidFill>
            <a:srgbClr val="1155CC"/>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i="0" lang="en" sz="1300" u="none" cap="none" strike="noStrike">
                <a:solidFill>
                  <a:srgbClr val="FFFFFF"/>
                </a:solidFill>
                <a:latin typeface="Schoolbell"/>
                <a:ea typeface="Schoolbell"/>
                <a:cs typeface="Schoolbell"/>
                <a:sym typeface="Schoolbell"/>
              </a:rPr>
              <a:t>Year 6 Term 2 Curriculum</a:t>
            </a:r>
            <a:endParaRPr b="1" i="0" sz="1300" u="none" cap="none" strike="noStrike">
              <a:solidFill>
                <a:srgbClr val="FFFFFF"/>
              </a:solidFill>
              <a:latin typeface="Schoolbell"/>
              <a:ea typeface="Schoolbell"/>
              <a:cs typeface="Schoolbell"/>
              <a:sym typeface="Schoolbell"/>
            </a:endParaRPr>
          </a:p>
        </p:txBody>
      </p:sp>
      <p:sp>
        <p:nvSpPr>
          <p:cNvPr id="62" name="Google Shape;62;p1"/>
          <p:cNvSpPr txBox="1"/>
          <p:nvPr/>
        </p:nvSpPr>
        <p:spPr>
          <a:xfrm>
            <a:off x="53977" y="2157475"/>
            <a:ext cx="1799048" cy="15657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Art &amp; D/T</a:t>
            </a:r>
            <a:endParaRPr b="1" i="0" sz="14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Schoolbell"/>
                <a:ea typeface="Schoolbell"/>
                <a:cs typeface="Schoolbell"/>
                <a:sym typeface="Schoolbell"/>
              </a:rPr>
              <a:t>Textiles - Waistcoats</a:t>
            </a:r>
            <a:r>
              <a:rPr b="0" i="0" lang="en" sz="1350" u="none" cap="none" strike="noStrike">
                <a:solidFill>
                  <a:srgbClr val="222222"/>
                </a:solidFill>
                <a:highlight>
                  <a:srgbClr val="FFFFFF"/>
                </a:highlight>
                <a:latin typeface="Arial"/>
                <a:ea typeface="Arial"/>
                <a:cs typeface="Arial"/>
                <a:sym typeface="Arial"/>
              </a:rPr>
              <a:t> </a:t>
            </a:r>
            <a:endParaRPr b="0" i="0" sz="1350" u="none" cap="none" strike="noStrike">
              <a:solidFill>
                <a:srgbClr val="222222"/>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222222"/>
                </a:solidFill>
                <a:highlight>
                  <a:srgbClr val="FFFFFF"/>
                </a:highlight>
                <a:latin typeface="Schoolbell"/>
                <a:ea typeface="Schoolbell"/>
                <a:cs typeface="Schoolbell"/>
                <a:sym typeface="Schoolbell"/>
              </a:rPr>
              <a:t>children design, Using a combination of textiles skills such as attaching fastenings, appliqué and decorative stitches, assemble and decorate a waistcoat for a chosen purpose.</a:t>
            </a:r>
            <a:endParaRPr b="0"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Schoolbell"/>
                <a:ea typeface="Schoolbell"/>
                <a:cs typeface="Schoolbell"/>
                <a:sym typeface="Schoolbell"/>
              </a:rPr>
              <a:t> </a:t>
            </a:r>
            <a:endParaRPr b="0" i="0" sz="900" u="none" cap="none" strike="noStrike">
              <a:solidFill>
                <a:srgbClr val="000000"/>
              </a:solidFill>
              <a:latin typeface="Schoolbell"/>
              <a:ea typeface="Schoolbell"/>
              <a:cs typeface="Schoolbell"/>
              <a:sym typeface="Schoolbell"/>
            </a:endParaRPr>
          </a:p>
        </p:txBody>
      </p:sp>
      <p:sp>
        <p:nvSpPr>
          <p:cNvPr id="63" name="Google Shape;63;p1"/>
          <p:cNvSpPr txBox="1"/>
          <p:nvPr/>
        </p:nvSpPr>
        <p:spPr>
          <a:xfrm>
            <a:off x="7406149" y="3469575"/>
            <a:ext cx="1683873" cy="15657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R.E</a:t>
            </a:r>
            <a:endParaRPr b="1" i="0" sz="14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1" i="0" lang="en" sz="900" u="none" cap="none" strike="noStrike">
                <a:solidFill>
                  <a:srgbClr val="000000"/>
                </a:solidFill>
                <a:latin typeface="Schoolbell"/>
                <a:ea typeface="Schoolbell"/>
                <a:cs typeface="Schoolbell"/>
                <a:sym typeface="Schoolbell"/>
              </a:rPr>
              <a:t>Christianity</a:t>
            </a:r>
            <a:endParaRPr b="0" i="0" sz="7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chemeClr val="dk1"/>
              </a:buClr>
              <a:buSzPts val="1100"/>
              <a:buFont typeface="Arial"/>
              <a:buNone/>
            </a:pPr>
            <a:r>
              <a:rPr b="0" i="0" lang="en" sz="900" u="none" cap="none" strike="noStrike">
                <a:solidFill>
                  <a:srgbClr val="000000"/>
                </a:solidFill>
                <a:latin typeface="Schoolbell"/>
                <a:ea typeface="Schoolbell"/>
                <a:cs typeface="Schoolbell"/>
                <a:sym typeface="Schoolbell"/>
              </a:rPr>
              <a:t>How significant is it that Mary is Jesus’ mother?</a:t>
            </a:r>
            <a:endParaRPr b="0"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chemeClr val="dk1"/>
              </a:buClr>
              <a:buSzPts val="1100"/>
              <a:buFont typeface="Arial"/>
              <a:buNone/>
            </a:pPr>
            <a:r>
              <a:t/>
            </a:r>
            <a:endParaRPr b="0"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chemeClr val="dk1"/>
              </a:buClr>
              <a:buSzPts val="1100"/>
              <a:buFont typeface="Arial"/>
              <a:buNone/>
            </a:pPr>
            <a:r>
              <a:rPr b="0" i="0" lang="en" sz="900" u="none" cap="none" strike="noStrike">
                <a:solidFill>
                  <a:srgbClr val="000000"/>
                </a:solidFill>
                <a:latin typeface="Schoolbell"/>
                <a:ea typeface="Schoolbell"/>
                <a:cs typeface="Schoolbell"/>
                <a:sym typeface="Schoolbell"/>
              </a:rPr>
              <a:t>Do sacred texts have to be ‘true’ to help people to understand their religion? </a:t>
            </a:r>
            <a:endParaRPr b="0"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t/>
            </a:r>
            <a:endParaRPr b="0" i="0" sz="1400" u="none" cap="none" strike="noStrike">
              <a:solidFill>
                <a:srgbClr val="000000"/>
              </a:solidFill>
              <a:latin typeface="Arial"/>
              <a:ea typeface="Arial"/>
              <a:cs typeface="Arial"/>
              <a:sym typeface="Arial"/>
            </a:endParaRPr>
          </a:p>
        </p:txBody>
      </p:sp>
      <p:sp>
        <p:nvSpPr>
          <p:cNvPr id="64" name="Google Shape;64;p1"/>
          <p:cNvSpPr txBox="1"/>
          <p:nvPr/>
        </p:nvSpPr>
        <p:spPr>
          <a:xfrm>
            <a:off x="1905575" y="2157475"/>
            <a:ext cx="1683900" cy="15657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300" u="none" cap="none" strike="noStrike">
                <a:solidFill>
                  <a:srgbClr val="000000"/>
                </a:solidFill>
                <a:latin typeface="Schoolbell"/>
                <a:ea typeface="Schoolbell"/>
                <a:cs typeface="Schoolbell"/>
                <a:sym typeface="Schoolbell"/>
              </a:rPr>
              <a:t>History/Geography</a:t>
            </a:r>
            <a:endParaRPr b="1" i="0" sz="13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chemeClr val="dk1"/>
              </a:buClr>
              <a:buSzPts val="1100"/>
              <a:buFont typeface="Arial"/>
              <a:buNone/>
            </a:pPr>
            <a:r>
              <a:rPr b="0" i="0" lang="en" sz="900" u="none" cap="none" strike="noStrike">
                <a:solidFill>
                  <a:srgbClr val="000000"/>
                </a:solidFill>
                <a:latin typeface="Schoolbell"/>
                <a:ea typeface="Schoolbell"/>
                <a:cs typeface="Schoolbell"/>
                <a:sym typeface="Schoolbell"/>
              </a:rPr>
              <a:t>The children will be learning about WW2 understanding the key people and events.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 sz="900" u="none" cap="none" strike="noStrike">
                <a:solidFill>
                  <a:srgbClr val="000000"/>
                </a:solidFill>
                <a:latin typeface="Schoolbell"/>
                <a:ea typeface="Schoolbell"/>
                <a:cs typeface="Schoolbell"/>
                <a:sym typeface="Schoolbell"/>
              </a:rPr>
              <a:t>They will explore life both on the Home Front and abroad. They will also use primary evidence to research how Ashford was affected during bombing raids. </a:t>
            </a:r>
            <a:endParaRPr b="0" i="0" sz="900" u="none" cap="none" strike="noStrike">
              <a:solidFill>
                <a:srgbClr val="000000"/>
              </a:solidFill>
              <a:latin typeface="Schoolbell"/>
              <a:ea typeface="Schoolbell"/>
              <a:cs typeface="Schoolbell"/>
              <a:sym typeface="Schoolbell"/>
            </a:endParaRPr>
          </a:p>
        </p:txBody>
      </p:sp>
      <p:sp>
        <p:nvSpPr>
          <p:cNvPr id="65" name="Google Shape;65;p1"/>
          <p:cNvSpPr txBox="1"/>
          <p:nvPr/>
        </p:nvSpPr>
        <p:spPr>
          <a:xfrm>
            <a:off x="5951725" y="3469575"/>
            <a:ext cx="1363200" cy="15657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P.E</a:t>
            </a:r>
            <a:endParaRPr b="1" i="0" sz="14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1" i="0" lang="en" sz="900" u="none" cap="none" strike="noStrike">
                <a:solidFill>
                  <a:srgbClr val="000000"/>
                </a:solidFill>
                <a:latin typeface="Schoolbell"/>
                <a:ea typeface="Schoolbell"/>
                <a:cs typeface="Schoolbell"/>
                <a:sym typeface="Schoolbell"/>
              </a:rPr>
              <a:t>Indoor PE</a:t>
            </a:r>
            <a:endParaRPr b="1"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Schoolbell"/>
                <a:ea typeface="Schoolbell"/>
                <a:cs typeface="Schoolbell"/>
                <a:sym typeface="Schoolbell"/>
              </a:rPr>
              <a:t>- Dance</a:t>
            </a:r>
            <a:endParaRPr b="0"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1" i="0" lang="en" sz="900" u="none" cap="none" strike="noStrike">
                <a:solidFill>
                  <a:srgbClr val="000000"/>
                </a:solidFill>
                <a:latin typeface="Schoolbell"/>
                <a:ea typeface="Schoolbell"/>
                <a:cs typeface="Schoolbell"/>
                <a:sym typeface="Schoolbell"/>
              </a:rPr>
              <a:t>Outdoor PE</a:t>
            </a:r>
            <a:endParaRPr b="1"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None/>
            </a:pPr>
            <a:r>
              <a:rPr lang="en" sz="900">
                <a:latin typeface="Schoolbell"/>
                <a:ea typeface="Schoolbell"/>
                <a:cs typeface="Schoolbell"/>
                <a:sym typeface="Schoolbell"/>
              </a:rPr>
              <a:t>- Hockey</a:t>
            </a:r>
            <a:endParaRPr sz="900">
              <a:latin typeface="Schoolbell"/>
              <a:ea typeface="Schoolbell"/>
              <a:cs typeface="Schoolbell"/>
              <a:sym typeface="Schoolbell"/>
            </a:endParaRPr>
          </a:p>
          <a:p>
            <a:pPr indent="0" lvl="0" marL="0" marR="0" rtl="0" algn="l">
              <a:lnSpc>
                <a:spcPct val="100000"/>
              </a:lnSpc>
              <a:spcBef>
                <a:spcPts val="0"/>
              </a:spcBef>
              <a:spcAft>
                <a:spcPts val="0"/>
              </a:spcAft>
              <a:buNone/>
            </a:pPr>
            <a:r>
              <a:t/>
            </a:r>
            <a:endParaRPr sz="900">
              <a:latin typeface="Schoolbell"/>
              <a:ea typeface="Schoolbell"/>
              <a:cs typeface="Schoolbell"/>
              <a:sym typeface="Schoolbell"/>
            </a:endParaRPr>
          </a:p>
        </p:txBody>
      </p:sp>
      <p:sp>
        <p:nvSpPr>
          <p:cNvPr id="66" name="Google Shape;66;p1"/>
          <p:cNvSpPr txBox="1"/>
          <p:nvPr/>
        </p:nvSpPr>
        <p:spPr>
          <a:xfrm>
            <a:off x="53976" y="3809642"/>
            <a:ext cx="2017469" cy="1225633"/>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I.C.T</a:t>
            </a:r>
            <a:endParaRPr b="1" i="0" sz="14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None/>
            </a:pPr>
            <a:r>
              <a:rPr b="1" lang="en" sz="800">
                <a:latin typeface="Schoolbell"/>
                <a:ea typeface="Schoolbell"/>
                <a:cs typeface="Schoolbell"/>
                <a:sym typeface="Schoolbell"/>
              </a:rPr>
              <a:t>Computing Systems and Network: Bletchley Park and the history of computers</a:t>
            </a:r>
            <a:endParaRPr b="1" sz="800">
              <a:latin typeface="Schoolbell"/>
              <a:ea typeface="Schoolbell"/>
              <a:cs typeface="Schoolbell"/>
              <a:sym typeface="Schoolbell"/>
            </a:endParaRPr>
          </a:p>
          <a:p>
            <a:pPr indent="0" lvl="0" marL="0" marR="0" rtl="0" algn="l">
              <a:lnSpc>
                <a:spcPct val="100000"/>
              </a:lnSpc>
              <a:spcBef>
                <a:spcPts val="0"/>
              </a:spcBef>
              <a:spcAft>
                <a:spcPts val="0"/>
              </a:spcAft>
              <a:buNone/>
            </a:pPr>
            <a:r>
              <a:rPr lang="en" sz="800">
                <a:latin typeface="Schoolbell"/>
                <a:ea typeface="Schoolbell"/>
                <a:cs typeface="Schoolbell"/>
                <a:sym typeface="Schoolbell"/>
              </a:rPr>
              <a:t>- </a:t>
            </a:r>
            <a:r>
              <a:rPr lang="en" sz="800">
                <a:latin typeface="Schoolbell"/>
                <a:ea typeface="Schoolbell"/>
                <a:cs typeface="Schoolbell"/>
                <a:sym typeface="Schoolbell"/>
              </a:rPr>
              <a:t>Exploring code breaking</a:t>
            </a:r>
            <a:endParaRPr sz="800">
              <a:latin typeface="Schoolbell"/>
              <a:ea typeface="Schoolbell"/>
              <a:cs typeface="Schoolbell"/>
              <a:sym typeface="Schoolbell"/>
            </a:endParaRPr>
          </a:p>
          <a:p>
            <a:pPr indent="0" lvl="0" marL="0" marR="0" rtl="0" algn="l">
              <a:lnSpc>
                <a:spcPct val="100000"/>
              </a:lnSpc>
              <a:spcBef>
                <a:spcPts val="0"/>
              </a:spcBef>
              <a:spcAft>
                <a:spcPts val="0"/>
              </a:spcAft>
              <a:buNone/>
            </a:pPr>
            <a:r>
              <a:rPr lang="en" sz="800">
                <a:latin typeface="Schoolbell"/>
                <a:ea typeface="Schoolbell"/>
                <a:cs typeface="Schoolbell"/>
                <a:sym typeface="Schoolbell"/>
              </a:rPr>
              <a:t>- </a:t>
            </a:r>
            <a:r>
              <a:rPr lang="en" sz="800">
                <a:latin typeface="Schoolbell"/>
                <a:ea typeface="Schoolbell"/>
                <a:cs typeface="Schoolbell"/>
                <a:sym typeface="Schoolbell"/>
              </a:rPr>
              <a:t>Historical</a:t>
            </a:r>
            <a:r>
              <a:rPr lang="en" sz="800">
                <a:latin typeface="Schoolbell"/>
                <a:ea typeface="Schoolbell"/>
                <a:cs typeface="Schoolbell"/>
                <a:sym typeface="Schoolbell"/>
              </a:rPr>
              <a:t> figures in computing</a:t>
            </a:r>
            <a:endParaRPr sz="800">
              <a:latin typeface="Schoolbell"/>
              <a:ea typeface="Schoolbell"/>
              <a:cs typeface="Schoolbell"/>
              <a:sym typeface="Schoolbell"/>
            </a:endParaRPr>
          </a:p>
          <a:p>
            <a:pPr indent="0" lvl="0" marL="0" marR="0" rtl="0" algn="l">
              <a:lnSpc>
                <a:spcPct val="100000"/>
              </a:lnSpc>
              <a:spcBef>
                <a:spcPts val="0"/>
              </a:spcBef>
              <a:spcAft>
                <a:spcPts val="0"/>
              </a:spcAft>
              <a:buNone/>
            </a:pPr>
            <a:r>
              <a:rPr lang="en" sz="800">
                <a:latin typeface="Schoolbell"/>
                <a:ea typeface="Schoolbell"/>
                <a:cs typeface="Schoolbell"/>
                <a:sym typeface="Schoolbell"/>
              </a:rPr>
              <a:t>- The evolution of computers</a:t>
            </a:r>
            <a:endParaRPr sz="800">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800"/>
              <a:buFont typeface="Arial"/>
              <a:buNone/>
            </a:pPr>
            <a:r>
              <a:t/>
            </a:r>
            <a:endParaRPr b="0" i="0" sz="8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700"/>
              <a:buFont typeface="Arial"/>
              <a:buNone/>
            </a:pPr>
            <a:r>
              <a:t/>
            </a:r>
            <a:endParaRPr b="0" i="0" sz="700" u="none" cap="none" strike="noStrike">
              <a:solidFill>
                <a:srgbClr val="000000"/>
              </a:solidFill>
              <a:latin typeface="Schoolbell"/>
              <a:ea typeface="Schoolbell"/>
              <a:cs typeface="Schoolbell"/>
              <a:sym typeface="Schoolbell"/>
            </a:endParaRPr>
          </a:p>
          <a:p>
            <a:pPr indent="0" lvl="0" marL="0" marR="0" rtl="0" algn="ctr">
              <a:lnSpc>
                <a:spcPct val="100000"/>
              </a:lnSpc>
              <a:spcBef>
                <a:spcPts val="0"/>
              </a:spcBef>
              <a:spcAft>
                <a:spcPts val="0"/>
              </a:spcAft>
              <a:buClr>
                <a:srgbClr val="000000"/>
              </a:buClr>
              <a:buSzPts val="700"/>
              <a:buFont typeface="Arial"/>
              <a:buNone/>
            </a:pPr>
            <a:r>
              <a:t/>
            </a:r>
            <a:endParaRPr b="0" i="0" sz="700" u="none" cap="none" strike="noStrike">
              <a:solidFill>
                <a:srgbClr val="000000"/>
              </a:solidFill>
              <a:latin typeface="Schoolbell"/>
              <a:ea typeface="Schoolbell"/>
              <a:cs typeface="Schoolbell"/>
              <a:sym typeface="Schoolbell"/>
            </a:endParaRPr>
          </a:p>
        </p:txBody>
      </p:sp>
      <p:sp>
        <p:nvSpPr>
          <p:cNvPr id="67" name="Google Shape;67;p1"/>
          <p:cNvSpPr txBox="1"/>
          <p:nvPr/>
        </p:nvSpPr>
        <p:spPr>
          <a:xfrm>
            <a:off x="3642000" y="3611875"/>
            <a:ext cx="2203500" cy="14271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PHSE/SRE</a:t>
            </a:r>
            <a:endParaRPr b="1" i="0" sz="14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Schoolbell"/>
                <a:ea typeface="Schoolbell"/>
                <a:cs typeface="Schoolbell"/>
                <a:sym typeface="Schoolbell"/>
              </a:rPr>
              <a:t>The children will learn about ‘How can we keep healthy as we grow’?’</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Schoolbell"/>
                <a:ea typeface="Schoolbell"/>
                <a:cs typeface="Schoolbell"/>
                <a:sym typeface="Schoolbell"/>
              </a:rPr>
              <a:t>We will talk about:</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900"/>
              <a:buFont typeface="Arial"/>
              <a:buChar char="•"/>
            </a:pPr>
            <a:r>
              <a:rPr b="0" i="0" lang="en" sz="900" u="none" cap="none" strike="noStrike">
                <a:solidFill>
                  <a:srgbClr val="000000"/>
                </a:solidFill>
                <a:latin typeface="Schoolbell"/>
                <a:ea typeface="Schoolbell"/>
                <a:cs typeface="Schoolbell"/>
                <a:sym typeface="Schoolbell"/>
              </a:rPr>
              <a:t>Looking after ourselves</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900"/>
              <a:buFont typeface="Arial"/>
              <a:buChar char="•"/>
            </a:pPr>
            <a:r>
              <a:rPr b="0" i="0" lang="en" sz="900" u="none" cap="none" strike="noStrike">
                <a:solidFill>
                  <a:srgbClr val="000000"/>
                </a:solidFill>
                <a:latin typeface="Schoolbell"/>
                <a:ea typeface="Schoolbell"/>
                <a:cs typeface="Schoolbell"/>
                <a:sym typeface="Schoolbell"/>
              </a:rPr>
              <a:t>Growing up</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900"/>
              <a:buFont typeface="Arial"/>
              <a:buChar char="•"/>
            </a:pPr>
            <a:r>
              <a:rPr b="0" i="0" lang="en" sz="900" u="none" cap="none" strike="noStrike">
                <a:solidFill>
                  <a:srgbClr val="000000"/>
                </a:solidFill>
                <a:latin typeface="Schoolbell"/>
                <a:ea typeface="Schoolbell"/>
                <a:cs typeface="Schoolbell"/>
                <a:sym typeface="Schoolbell"/>
              </a:rPr>
              <a:t>Becoming independent</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900"/>
              <a:buFont typeface="Arial"/>
              <a:buChar char="•"/>
            </a:pPr>
            <a:r>
              <a:rPr b="0" i="0" lang="en" sz="900" u="none" cap="none" strike="noStrike">
                <a:solidFill>
                  <a:srgbClr val="000000"/>
                </a:solidFill>
                <a:latin typeface="Schoolbell"/>
                <a:ea typeface="Schoolbell"/>
                <a:cs typeface="Schoolbell"/>
                <a:sym typeface="Schoolbell"/>
              </a:rPr>
              <a:t>Taking more responsibility</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700"/>
              <a:buFont typeface="Arial"/>
              <a:buNone/>
            </a:pPr>
            <a:r>
              <a:t/>
            </a:r>
            <a:endParaRPr b="0" i="0" sz="700" u="none" cap="none" strike="noStrike">
              <a:solidFill>
                <a:srgbClr val="000000"/>
              </a:solidFill>
              <a:latin typeface="Schoolbell"/>
              <a:ea typeface="Schoolbell"/>
              <a:cs typeface="Schoolbell"/>
              <a:sym typeface="Schoolbell"/>
            </a:endParaRPr>
          </a:p>
        </p:txBody>
      </p:sp>
      <p:sp>
        <p:nvSpPr>
          <p:cNvPr id="68" name="Google Shape;68;p1"/>
          <p:cNvSpPr txBox="1"/>
          <p:nvPr/>
        </p:nvSpPr>
        <p:spPr>
          <a:xfrm>
            <a:off x="2177771" y="3833875"/>
            <a:ext cx="1411704" cy="12051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Music</a:t>
            </a:r>
            <a:endParaRPr b="1" i="0" sz="14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Schoolbell"/>
                <a:ea typeface="Schoolbell"/>
                <a:cs typeface="Schoolbell"/>
                <a:sym typeface="Schoolbell"/>
              </a:rPr>
              <a:t>The children will be exploring motivational war songs and look to create their own.</a:t>
            </a:r>
            <a:endParaRPr b="0" i="0" sz="900" u="none" cap="none" strike="noStrike">
              <a:solidFill>
                <a:srgbClr val="000000"/>
              </a:solidFill>
              <a:latin typeface="Schoolbell"/>
              <a:ea typeface="Schoolbell"/>
              <a:cs typeface="Schoolbell"/>
              <a:sym typeface="Schoolbe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Paul Birch</dc:creator>
</cp:coreProperties>
</file>