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Schoolbell"/>
      <p:regular r:id="rId7"/>
    </p:embeddedFont>
    <p:embeddedFont>
      <p:font typeface="Comfortaa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Comforta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Schoolbell-regular.fntdata"/><Relationship Id="rId8" Type="http://schemas.openxmlformats.org/officeDocument/2006/relationships/font" Target="fonts/Comforta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858450" y="1428863"/>
            <a:ext cx="1427100" cy="1278300"/>
          </a:xfrm>
          <a:prstGeom prst="ellipse">
            <a:avLst/>
          </a:prstGeom>
          <a:solidFill>
            <a:srgbClr val="1155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59313" y="1620588"/>
            <a:ext cx="625375" cy="8948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3462738" y="963625"/>
            <a:ext cx="2218500" cy="468600"/>
          </a:xfrm>
          <a:prstGeom prst="rect">
            <a:avLst/>
          </a:prstGeom>
          <a:solidFill>
            <a:srgbClr val="1155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Great Chart Primary School </a:t>
            </a:r>
            <a:endParaRPr b="1" sz="1200">
              <a:solidFill>
                <a:srgbClr val="FFFFFF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FFFFFF"/>
                </a:solidFill>
                <a:latin typeface="Schoolbell"/>
                <a:ea typeface="Schoolbell"/>
                <a:cs typeface="Schoolbell"/>
                <a:sym typeface="Schoolbell"/>
              </a:rPr>
              <a:t>Year 5, Term 5</a:t>
            </a:r>
            <a:endParaRPr b="1" sz="1200">
              <a:solidFill>
                <a:srgbClr val="FFFFFF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462750" y="148675"/>
            <a:ext cx="2218500" cy="7815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School Value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Kindness</a:t>
            </a:r>
            <a:endParaRPr b="1" u="sng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Taught through weekly circle time sessions, classroom displays and our classroom and school ethos.</a:t>
            </a:r>
            <a:endParaRPr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latin typeface="Schoolbell"/>
                <a:ea typeface="Schoolbell"/>
                <a:cs typeface="Schoolbell"/>
                <a:sym typeface="Schoolbell"/>
              </a:rPr>
              <a:t>.</a:t>
            </a:r>
            <a:endParaRPr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6300" y="148675"/>
            <a:ext cx="3360000" cy="20424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Schoolbell"/>
                <a:ea typeface="Schoolbell"/>
                <a:cs typeface="Schoolbell"/>
                <a:sym typeface="Schoolbell"/>
              </a:rPr>
              <a:t>English</a:t>
            </a:r>
            <a:endParaRPr b="1"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Schoolbell"/>
                <a:ea typeface="Schoolbell"/>
                <a:cs typeface="Schoolbell"/>
                <a:sym typeface="Schoolbell"/>
              </a:rPr>
              <a:t>Kensuke’s Kingdom</a:t>
            </a:r>
            <a:endParaRPr b="1"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The children will learn a variety of objectives, through a range of activities 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-285750" lvl="0" marL="457200" rtl="0" algn="ctr">
              <a:spcBef>
                <a:spcPts val="0"/>
              </a:spcBef>
              <a:spcAft>
                <a:spcPts val="0"/>
              </a:spcAft>
              <a:buSzPts val="900"/>
              <a:buFont typeface="Schoolbell"/>
              <a:buChar char="●"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Independent research project on rivers in which the children will create their own presentation.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-285750" lvl="0" marL="457200" rtl="0" algn="ctr">
              <a:spcBef>
                <a:spcPts val="0"/>
              </a:spcBef>
              <a:spcAft>
                <a:spcPts val="0"/>
              </a:spcAft>
              <a:buSzPts val="900"/>
              <a:buFont typeface="Schoolbell"/>
              <a:buChar char="●"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Drama and debate around issues within the story of Kensuke’s Kingdom.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-285750" lvl="0" marL="457200" rtl="0" algn="ctr">
              <a:spcBef>
                <a:spcPts val="0"/>
              </a:spcBef>
              <a:spcAft>
                <a:spcPts val="0"/>
              </a:spcAft>
              <a:buSzPts val="900"/>
              <a:buFont typeface="Schoolbell"/>
              <a:buChar char="●"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Sea Poetry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-285750" lvl="0" marL="457200" rtl="0" algn="ctr">
              <a:spcBef>
                <a:spcPts val="0"/>
              </a:spcBef>
              <a:spcAft>
                <a:spcPts val="0"/>
              </a:spcAft>
              <a:buSzPts val="900"/>
              <a:buFont typeface="Schoolbell"/>
              <a:buChar char="●"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Survival guide based upon the book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-285750" lvl="0" marL="457200" rtl="0" algn="ctr">
              <a:spcBef>
                <a:spcPts val="0"/>
              </a:spcBef>
              <a:spcAft>
                <a:spcPts val="0"/>
              </a:spcAft>
              <a:buSzPts val="900"/>
              <a:buFont typeface="Schoolbell"/>
              <a:buChar char="●"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Instructional writing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-285750" lvl="0" marL="457200" rtl="0" algn="ctr">
              <a:spcBef>
                <a:spcPts val="0"/>
              </a:spcBef>
              <a:spcAft>
                <a:spcPts val="0"/>
              </a:spcAft>
              <a:buSzPts val="900"/>
              <a:buFont typeface="Schoolbell"/>
              <a:buChar char="●"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Guided reading will continue as whole class session, with a balance between nonfiction and fiction.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5740450" y="148675"/>
            <a:ext cx="3360000" cy="20985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Schoolbell"/>
                <a:ea typeface="Schoolbell"/>
                <a:cs typeface="Schoolbell"/>
                <a:sym typeface="Schoolbell"/>
              </a:rPr>
              <a:t>Maths</a:t>
            </a:r>
            <a:endParaRPr b="1"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We will continue to follow the White Rose programme.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-298450" lvl="0" marL="457200" rtl="0" algn="ctr">
              <a:spcBef>
                <a:spcPts val="0"/>
              </a:spcBef>
              <a:spcAft>
                <a:spcPts val="0"/>
              </a:spcAft>
              <a:buSzPts val="1100"/>
              <a:buFont typeface="Schoolbell"/>
              <a:buChar char="●"/>
            </a:pPr>
            <a:r>
              <a:rPr lang="en" sz="1100">
                <a:latin typeface="Schoolbell"/>
                <a:ea typeface="Schoolbell"/>
                <a:cs typeface="Schoolbell"/>
                <a:sym typeface="Schoolbell"/>
              </a:rPr>
              <a:t>Perimeter of </a:t>
            </a:r>
            <a:r>
              <a:rPr lang="en" sz="1100">
                <a:latin typeface="Schoolbell"/>
                <a:ea typeface="Schoolbell"/>
                <a:cs typeface="Schoolbell"/>
                <a:sym typeface="Schoolbell"/>
              </a:rPr>
              <a:t>rectangles</a:t>
            </a:r>
            <a:r>
              <a:rPr lang="en" sz="1100">
                <a:latin typeface="Schoolbell"/>
                <a:ea typeface="Schoolbell"/>
                <a:cs typeface="Schoolbell"/>
                <a:sym typeface="Schoolbell"/>
              </a:rPr>
              <a:t>, rectilinear shapes and polygons</a:t>
            </a:r>
            <a:endParaRPr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-298450" lvl="0" marL="457200" rtl="0" algn="ctr">
              <a:spcBef>
                <a:spcPts val="0"/>
              </a:spcBef>
              <a:spcAft>
                <a:spcPts val="0"/>
              </a:spcAft>
              <a:buSzPts val="1100"/>
              <a:buFont typeface="Schoolbell"/>
              <a:buChar char="●"/>
            </a:pPr>
            <a:r>
              <a:rPr lang="en" sz="1100">
                <a:latin typeface="Schoolbell"/>
                <a:ea typeface="Schoolbell"/>
                <a:cs typeface="Schoolbell"/>
                <a:sym typeface="Schoolbell"/>
              </a:rPr>
              <a:t>Area of rectangles and compound shapes</a:t>
            </a:r>
            <a:endParaRPr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-298450" lvl="0" marL="457200" rtl="0" algn="ctr">
              <a:spcBef>
                <a:spcPts val="0"/>
              </a:spcBef>
              <a:spcAft>
                <a:spcPts val="0"/>
              </a:spcAft>
              <a:buSzPts val="1100"/>
              <a:buFont typeface="Schoolbell"/>
              <a:buChar char="●"/>
            </a:pPr>
            <a:r>
              <a:rPr lang="en" sz="1100">
                <a:latin typeface="Schoolbell"/>
                <a:ea typeface="Schoolbell"/>
                <a:cs typeface="Schoolbell"/>
                <a:sym typeface="Schoolbell"/>
              </a:rPr>
              <a:t>Statistics</a:t>
            </a:r>
            <a:endParaRPr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-298450" lvl="0" marL="457200" rtl="0" algn="ctr">
              <a:spcBef>
                <a:spcPts val="0"/>
              </a:spcBef>
              <a:spcAft>
                <a:spcPts val="0"/>
              </a:spcAft>
              <a:buSzPts val="1100"/>
              <a:buFont typeface="Schoolbell"/>
              <a:buChar char="●"/>
            </a:pPr>
            <a:r>
              <a:rPr lang="en" sz="1100">
                <a:latin typeface="Schoolbell"/>
                <a:ea typeface="Schoolbell"/>
                <a:cs typeface="Schoolbell"/>
                <a:sym typeface="Schoolbell"/>
              </a:rPr>
              <a:t>Line graphs and tables</a:t>
            </a:r>
            <a:endParaRPr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-298450" lvl="0" marL="457200" rtl="0" algn="ctr">
              <a:spcBef>
                <a:spcPts val="0"/>
              </a:spcBef>
              <a:spcAft>
                <a:spcPts val="0"/>
              </a:spcAft>
              <a:buSzPts val="1100"/>
              <a:buFont typeface="Schoolbell"/>
              <a:buChar char="●"/>
            </a:pPr>
            <a:r>
              <a:rPr lang="en" sz="1100">
                <a:latin typeface="Schoolbell"/>
                <a:ea typeface="Schoolbell"/>
                <a:cs typeface="Schoolbell"/>
                <a:sym typeface="Schoolbell"/>
              </a:rPr>
              <a:t>Interpret timetables</a:t>
            </a:r>
            <a:endParaRPr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-298450" lvl="0" marL="457200" rtl="0" algn="ctr">
              <a:spcBef>
                <a:spcPts val="0"/>
              </a:spcBef>
              <a:spcAft>
                <a:spcPts val="0"/>
              </a:spcAft>
              <a:buSzPts val="1100"/>
              <a:buFont typeface="Schoolbell"/>
              <a:buChar char="●"/>
            </a:pPr>
            <a:r>
              <a:rPr lang="en" sz="1100">
                <a:latin typeface="Schoolbell"/>
                <a:ea typeface="Schoolbell"/>
                <a:cs typeface="Schoolbell"/>
                <a:sym typeface="Schoolbell"/>
              </a:rPr>
              <a:t>Estimate and classify angles</a:t>
            </a:r>
            <a:endParaRPr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-298450" lvl="0" marL="457200" rtl="0" algn="ctr">
              <a:spcBef>
                <a:spcPts val="0"/>
              </a:spcBef>
              <a:spcAft>
                <a:spcPts val="0"/>
              </a:spcAft>
              <a:buSzPts val="1100"/>
              <a:buFont typeface="Schoolbell"/>
              <a:buChar char="●"/>
            </a:pPr>
            <a:r>
              <a:rPr lang="en" sz="1100">
                <a:latin typeface="Schoolbell"/>
                <a:ea typeface="Schoolbell"/>
                <a:cs typeface="Schoolbell"/>
                <a:sym typeface="Schoolbell"/>
              </a:rPr>
              <a:t>Draw and calculate angles</a:t>
            </a:r>
            <a:endParaRPr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5740375" y="2267450"/>
            <a:ext cx="3360000" cy="11088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Schoolbell"/>
                <a:ea typeface="Schoolbell"/>
                <a:cs typeface="Schoolbell"/>
                <a:sym typeface="Schoolbell"/>
              </a:rPr>
              <a:t>Science</a:t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Schoolbell"/>
                <a:ea typeface="Schoolbell"/>
                <a:cs typeface="Schoolbell"/>
                <a:sym typeface="Schoolbell"/>
              </a:rPr>
              <a:t>Life and Living things</a:t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-292100" lvl="0" marL="457200" rtl="0" algn="ctr">
              <a:spcBef>
                <a:spcPts val="0"/>
              </a:spcBef>
              <a:spcAft>
                <a:spcPts val="0"/>
              </a:spcAft>
              <a:buSzPts val="1000"/>
              <a:buFont typeface="Schoolbell"/>
              <a:buChar char="●"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Identify and label the different parts of a plant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-292100" lvl="0" marL="457200" rtl="0" algn="ctr">
              <a:spcBef>
                <a:spcPts val="0"/>
              </a:spcBef>
              <a:spcAft>
                <a:spcPts val="0"/>
              </a:spcAft>
              <a:buSzPts val="1000"/>
              <a:buFont typeface="Schoolbell"/>
              <a:buChar char="●"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How do plants reproduce?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-292100" lvl="0" marL="457200" rtl="0" algn="ctr">
              <a:spcBef>
                <a:spcPts val="0"/>
              </a:spcBef>
              <a:spcAft>
                <a:spcPts val="0"/>
              </a:spcAft>
              <a:buSzPts val="1000"/>
              <a:buFont typeface="Schoolbell"/>
              <a:buChar char="●"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Life cycle of a plant and a mammal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-292100" lvl="0" marL="457200" rtl="0" algn="ctr">
              <a:spcBef>
                <a:spcPts val="0"/>
              </a:spcBef>
              <a:spcAft>
                <a:spcPts val="0"/>
              </a:spcAft>
              <a:buSzPts val="1000"/>
              <a:buFont typeface="Schoolbell"/>
              <a:buChar char="●"/>
            </a:pPr>
            <a:r>
              <a:rPr lang="en" sz="1000">
                <a:latin typeface="Schoolbell"/>
                <a:ea typeface="Schoolbell"/>
                <a:cs typeface="Schoolbell"/>
                <a:sym typeface="Schoolbell"/>
              </a:rPr>
              <a:t>Life cycle of birds, amphibians and insects</a:t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56300" y="2444625"/>
            <a:ext cx="1302000" cy="25350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Art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Typography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Schoolbell"/>
                <a:ea typeface="Schoolbell"/>
                <a:cs typeface="Schoolbell"/>
                <a:sym typeface="Schoolbell"/>
              </a:rPr>
              <a:t>Using a range of skills</a:t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Schoolbell"/>
                <a:ea typeface="Schoolbell"/>
                <a:cs typeface="Schoolbell"/>
                <a:sym typeface="Schoolbell"/>
              </a:rPr>
              <a:t>to design and create own fonts.</a:t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Schoolbell"/>
                <a:ea typeface="Schoolbell"/>
                <a:cs typeface="Schoolbell"/>
                <a:sym typeface="Schoolbell"/>
              </a:rPr>
              <a:t>Use natural </a:t>
            </a:r>
            <a:r>
              <a:rPr b="1" lang="en" sz="1000">
                <a:latin typeface="Schoolbell"/>
                <a:ea typeface="Schoolbell"/>
                <a:cs typeface="Schoolbell"/>
                <a:sym typeface="Schoolbell"/>
              </a:rPr>
              <a:t>habitable</a:t>
            </a:r>
            <a:r>
              <a:rPr b="1" lang="en" sz="1000">
                <a:latin typeface="Schoolbell"/>
                <a:ea typeface="Schoolbell"/>
                <a:cs typeface="Schoolbell"/>
                <a:sym typeface="Schoolbell"/>
              </a:rPr>
              <a:t> as inspiration for creativity.</a:t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Schoolbell"/>
                <a:ea typeface="Schoolbell"/>
                <a:cs typeface="Schoolbell"/>
                <a:sym typeface="Schoolbell"/>
              </a:rPr>
              <a:t>Identifying known artists</a:t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Schoolbell"/>
                <a:ea typeface="Schoolbell"/>
                <a:cs typeface="Schoolbell"/>
                <a:sym typeface="Schoolbell"/>
              </a:rPr>
              <a:t>Creating maps</a:t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.</a:t>
            </a:r>
            <a:r>
              <a:rPr b="1" lang="en" sz="900">
                <a:latin typeface="Schoolbell"/>
                <a:ea typeface="Schoolbell"/>
                <a:cs typeface="Schoolbell"/>
                <a:sym typeface="Schoolbell"/>
              </a:rPr>
              <a:t> </a:t>
            </a:r>
            <a:endParaRPr b="1"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3532600" y="3625150"/>
            <a:ext cx="997500" cy="14922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Schoolbell"/>
                <a:ea typeface="Schoolbell"/>
                <a:cs typeface="Schoolbell"/>
                <a:sym typeface="Schoolbell"/>
              </a:rPr>
              <a:t>R.E</a:t>
            </a:r>
            <a:endParaRPr b="1"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Schoolbell"/>
                <a:ea typeface="Schoolbell"/>
                <a:cs typeface="Schoolbell"/>
                <a:sym typeface="Schoolbell"/>
              </a:rPr>
              <a:t>Hinduism</a:t>
            </a:r>
            <a:endParaRPr b="1"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Do beliefs in Karma, Samsara and Moksha help Hindus lead good lives?</a:t>
            </a:r>
            <a:endParaRPr sz="10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lnSpc>
                <a:spcPct val="107916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4607038" y="3625275"/>
            <a:ext cx="1082700" cy="14922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Schoolbell"/>
                <a:ea typeface="Schoolbell"/>
                <a:cs typeface="Schoolbell"/>
                <a:sym typeface="Schoolbell"/>
              </a:rPr>
              <a:t>PSHE</a:t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Schoolbell"/>
                <a:ea typeface="Schoolbell"/>
                <a:cs typeface="Schoolbell"/>
                <a:sym typeface="Schoolbell"/>
              </a:rPr>
              <a:t>Kindness</a:t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How can we recognise when others are struggling and what should we do to support them?</a:t>
            </a:r>
            <a:endParaRPr sz="9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1428150" y="2306775"/>
            <a:ext cx="2034600" cy="28107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Geography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Schoolbell"/>
                <a:ea typeface="Schoolbell"/>
                <a:cs typeface="Schoolbell"/>
                <a:sym typeface="Schoolbell"/>
              </a:rPr>
              <a:t>Mountains and Rivers</a:t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choolbell"/>
                <a:ea typeface="Schoolbell"/>
                <a:cs typeface="Schoolbell"/>
                <a:sym typeface="Schoolbell"/>
              </a:rPr>
              <a:t>Identify and label the different parts of a river</a:t>
            </a:r>
            <a:endParaRPr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choolbell"/>
                <a:ea typeface="Schoolbell"/>
                <a:cs typeface="Schoolbell"/>
                <a:sym typeface="Schoolbell"/>
              </a:rPr>
              <a:t>Independent project to compare The River Thames and The </a:t>
            </a:r>
            <a:r>
              <a:rPr lang="en" sz="1100">
                <a:latin typeface="Schoolbell"/>
                <a:ea typeface="Schoolbell"/>
                <a:cs typeface="Schoolbell"/>
                <a:sym typeface="Schoolbell"/>
              </a:rPr>
              <a:t>Ganges</a:t>
            </a:r>
            <a:r>
              <a:rPr lang="en" sz="1100">
                <a:latin typeface="Schoolbell"/>
                <a:ea typeface="Schoolbell"/>
                <a:cs typeface="Schoolbell"/>
                <a:sym typeface="Schoolbell"/>
              </a:rPr>
              <a:t>.</a:t>
            </a:r>
            <a:endParaRPr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choolbell"/>
                <a:ea typeface="Schoolbell"/>
                <a:cs typeface="Schoolbell"/>
                <a:sym typeface="Schoolbell"/>
              </a:rPr>
              <a:t>Class trip - Aqualab</a:t>
            </a:r>
            <a:endParaRPr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Schoolbell"/>
                <a:ea typeface="Schoolbell"/>
                <a:cs typeface="Schoolbell"/>
                <a:sym typeface="Schoolbell"/>
              </a:rPr>
              <a:t>Locate the main mountain ranges within the world and how they are formed. </a:t>
            </a:r>
            <a:endParaRPr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740375" y="3469725"/>
            <a:ext cx="1302000" cy="16479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Schoolbell"/>
                <a:ea typeface="Schoolbell"/>
                <a:cs typeface="Schoolbell"/>
                <a:sym typeface="Schoolbell"/>
              </a:rPr>
              <a:t>PE</a:t>
            </a:r>
            <a:endParaRPr b="1"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Schoolbell"/>
                <a:ea typeface="Schoolbell"/>
                <a:cs typeface="Schoolbell"/>
                <a:sym typeface="Schoolbell"/>
              </a:rPr>
              <a:t>5G will be swimming</a:t>
            </a:r>
            <a:endParaRPr b="1"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Schoolbell"/>
                <a:ea typeface="Schoolbell"/>
                <a:cs typeface="Schoolbell"/>
                <a:sym typeface="Schoolbell"/>
              </a:rPr>
              <a:t>5T</a:t>
            </a:r>
            <a:endParaRPr b="1"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Schoolbell"/>
                <a:ea typeface="Schoolbell"/>
                <a:cs typeface="Schoolbell"/>
                <a:sym typeface="Schoolbell"/>
              </a:rPr>
              <a:t>Dance</a:t>
            </a:r>
            <a:endParaRPr b="1"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Schoolbell"/>
                <a:ea typeface="Schoolbell"/>
                <a:cs typeface="Schoolbell"/>
                <a:sym typeface="Schoolbell"/>
              </a:rPr>
              <a:t>To communicate the theme of </a:t>
            </a:r>
            <a:r>
              <a:rPr b="1" lang="en" sz="800">
                <a:latin typeface="Schoolbell"/>
                <a:ea typeface="Schoolbell"/>
                <a:cs typeface="Schoolbell"/>
                <a:sym typeface="Schoolbell"/>
              </a:rPr>
              <a:t>heroes</a:t>
            </a:r>
            <a:endParaRPr b="1"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Schoolbell"/>
                <a:ea typeface="Schoolbell"/>
                <a:cs typeface="Schoolbell"/>
                <a:sym typeface="Schoolbell"/>
              </a:rPr>
              <a:t>Athletics</a:t>
            </a:r>
            <a:endParaRPr b="1"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Schoolbell"/>
                <a:ea typeface="Schoolbell"/>
                <a:cs typeface="Schoolbell"/>
                <a:sym typeface="Schoolbell"/>
              </a:rPr>
              <a:t>To develop running and throwing skills </a:t>
            </a:r>
            <a:endParaRPr b="1" sz="8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8100750" y="3469575"/>
            <a:ext cx="997500" cy="16479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ICT. </a:t>
            </a:r>
            <a:endParaRPr b="1" sz="1000">
              <a:solidFill>
                <a:schemeClr val="dk1"/>
              </a:solidFill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Schoolbell"/>
                <a:ea typeface="Schoolbell"/>
                <a:cs typeface="Schoolbell"/>
                <a:sym typeface="Schoolbell"/>
              </a:rPr>
              <a:t>Complete Data Handling  Touch Typing</a:t>
            </a:r>
            <a:endParaRPr b="1"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  <a:latin typeface="Schoolbell"/>
                <a:ea typeface="Schoolbell"/>
                <a:cs typeface="Schoolbell"/>
                <a:sym typeface="Schoolbell"/>
              </a:rPr>
              <a:t>Follow the touch typing program.</a:t>
            </a:r>
            <a:endParaRPr b="1"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7087038" y="3469725"/>
            <a:ext cx="899400" cy="16479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Schoolbell"/>
                <a:ea typeface="Schoolbell"/>
                <a:cs typeface="Schoolbell"/>
                <a:sym typeface="Schoolbell"/>
              </a:rPr>
              <a:t>    Music</a:t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Schoolbell"/>
                <a:ea typeface="Schoolbell"/>
                <a:cs typeface="Schoolbell"/>
                <a:sym typeface="Schoolbell"/>
              </a:rPr>
              <a:t>History of The Blues</a:t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Schoolbell"/>
                <a:ea typeface="Schoolbell"/>
                <a:cs typeface="Schoolbell"/>
                <a:sym typeface="Schoolbell"/>
              </a:rPr>
              <a:t>Playing chords</a:t>
            </a:r>
            <a:endParaRPr b="1"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Schoolbell"/>
                <a:ea typeface="Schoolbell"/>
                <a:cs typeface="Schoolbell"/>
                <a:sym typeface="Schoolbell"/>
              </a:rPr>
              <a:t>Using and composing scores</a:t>
            </a:r>
            <a:endParaRPr b="1"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Schoolbell"/>
                <a:ea typeface="Schoolbell"/>
                <a:cs typeface="Schoolbell"/>
                <a:sym typeface="Schoolbell"/>
              </a:rPr>
              <a:t>Performing and evaluating</a:t>
            </a:r>
            <a:endParaRPr b="1" sz="8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latin typeface="Schoolbell"/>
              <a:ea typeface="Schoolbell"/>
              <a:cs typeface="Schoolbell"/>
              <a:sym typeface="Schoolbell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3532600" y="2736350"/>
            <a:ext cx="2157300" cy="8490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1155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latin typeface="Schoolbell"/>
                <a:ea typeface="Schoolbell"/>
                <a:cs typeface="Schoolbell"/>
                <a:sym typeface="Schoolbell"/>
              </a:rPr>
              <a:t>MFL</a:t>
            </a:r>
            <a:endParaRPr b="1" sz="11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800"/>
              </a:spcBef>
              <a:spcAft>
                <a:spcPts val="0"/>
              </a:spcAft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The French World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Schoolbell"/>
                <a:ea typeface="Schoolbell"/>
                <a:cs typeface="Schoolbell"/>
                <a:sym typeface="Schoolbell"/>
              </a:rPr>
              <a:t>(Directions on a compass, climate and which countries in the world speak French)</a:t>
            </a:r>
            <a:endParaRPr sz="9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300">
              <a:latin typeface="Schoolbell"/>
              <a:ea typeface="Schoolbell"/>
              <a:cs typeface="Schoolbell"/>
              <a:sym typeface="Schoolbel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>
              <a:latin typeface="Schoolbell"/>
              <a:ea typeface="Schoolbell"/>
              <a:cs typeface="Schoolbell"/>
              <a:sym typeface="Schoolbel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