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  <p:embeddedFont>
      <p:font typeface="Comforta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Relationship Id="rId8" Type="http://schemas.openxmlformats.org/officeDocument/2006/relationships/font" Target="fonts/Comforta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58450" y="1428863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9313" y="1620588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462738" y="963625"/>
            <a:ext cx="2218500" cy="468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 </a:t>
            </a:r>
            <a:endParaRPr b="1" sz="1200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5, Term 5</a:t>
            </a:r>
            <a:endParaRPr b="1" sz="1200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462750" y="148675"/>
            <a:ext cx="2218500" cy="78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Kindness</a:t>
            </a:r>
            <a:endParaRPr b="1" u="sng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Taught through weekly circle time sessions, classroom displays and our classroom and school ethos.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.</a:t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6300" y="148675"/>
            <a:ext cx="3360000" cy="2042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Kensuke’s Kingdom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The children will learn a variety of objectives, through a range of activities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-285750" lvl="0" marL="457200" rtl="0" algn="ctr">
              <a:spcBef>
                <a:spcPts val="0"/>
              </a:spcBef>
              <a:spcAft>
                <a:spcPts val="0"/>
              </a:spcAft>
              <a:buSzPts val="900"/>
              <a:buFont typeface="Schoolbell"/>
              <a:buChar char="●"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Independent research project on rivers in which the children will create their own presentation.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-285750" lvl="0" marL="457200" rtl="0" algn="ctr">
              <a:spcBef>
                <a:spcPts val="0"/>
              </a:spcBef>
              <a:spcAft>
                <a:spcPts val="0"/>
              </a:spcAft>
              <a:buSzPts val="900"/>
              <a:buFont typeface="Schoolbell"/>
              <a:buChar char="●"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Drama and debate around issues within the story of Kensuke’s Kingdom.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-285750" lvl="0" marL="457200" rtl="0" algn="ctr">
              <a:spcBef>
                <a:spcPts val="0"/>
              </a:spcBef>
              <a:spcAft>
                <a:spcPts val="0"/>
              </a:spcAft>
              <a:buSzPts val="900"/>
              <a:buFont typeface="Schoolbell"/>
              <a:buChar char="●"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Sea Poetry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-285750" lvl="0" marL="457200" rtl="0" algn="ctr">
              <a:spcBef>
                <a:spcPts val="0"/>
              </a:spcBef>
              <a:spcAft>
                <a:spcPts val="0"/>
              </a:spcAft>
              <a:buSzPts val="900"/>
              <a:buFont typeface="Schoolbell"/>
              <a:buChar char="●"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Survival guide based upon the book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-285750" lvl="0" marL="457200" rtl="0" algn="ctr">
              <a:spcBef>
                <a:spcPts val="0"/>
              </a:spcBef>
              <a:spcAft>
                <a:spcPts val="0"/>
              </a:spcAft>
              <a:buSzPts val="900"/>
              <a:buFont typeface="Schoolbell"/>
              <a:buChar char="●"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Instructional writing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-285750" lvl="0" marL="457200" rtl="0" algn="ctr">
              <a:spcBef>
                <a:spcPts val="0"/>
              </a:spcBef>
              <a:spcAft>
                <a:spcPts val="0"/>
              </a:spcAft>
              <a:buSzPts val="900"/>
              <a:buFont typeface="Schoolbell"/>
              <a:buChar char="●"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Guided reading will continue as whole class session, with a balance between nonfiction and fiction.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740450" y="148675"/>
            <a:ext cx="3360000" cy="2098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Maths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We will continue to follow the White Rose programme.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Perimeter of </a:t>
            </a: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rectangles</a:t>
            </a: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, rectilinear shapes and polygons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Area of rectangles and compound shapes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Statistics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Line graphs and tables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Interpret timetables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Estimate and classify angles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-298450" lvl="0" marL="457200" rtl="0" algn="ctr">
              <a:spcBef>
                <a:spcPts val="0"/>
              </a:spcBef>
              <a:spcAft>
                <a:spcPts val="0"/>
              </a:spcAft>
              <a:buSzPts val="1100"/>
              <a:buFont typeface="Schoolbell"/>
              <a:buChar char="●"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Draw and calculate angles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740375" y="2267450"/>
            <a:ext cx="3360000" cy="1108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Science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Life and Living things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-292100" lvl="0" marL="457200" rtl="0" algn="ctr">
              <a:spcBef>
                <a:spcPts val="0"/>
              </a:spcBef>
              <a:spcAft>
                <a:spcPts val="0"/>
              </a:spcAft>
              <a:buSzPts val="1000"/>
              <a:buFont typeface="Schoolbell"/>
              <a:buChar char="●"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Identify and label the different parts of a plant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-292100" lvl="0" marL="457200" rtl="0" algn="ctr">
              <a:spcBef>
                <a:spcPts val="0"/>
              </a:spcBef>
              <a:spcAft>
                <a:spcPts val="0"/>
              </a:spcAft>
              <a:buSzPts val="1000"/>
              <a:buFont typeface="Schoolbell"/>
              <a:buChar char="●"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How do plants reproduce?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-292100" lvl="0" marL="457200" rtl="0" algn="ctr">
              <a:spcBef>
                <a:spcPts val="0"/>
              </a:spcBef>
              <a:spcAft>
                <a:spcPts val="0"/>
              </a:spcAft>
              <a:buSzPts val="1000"/>
              <a:buFont typeface="Schoolbell"/>
              <a:buChar char="●"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Life cycle of a plant and a mammal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-292100" lvl="0" marL="457200" rtl="0" algn="ctr">
              <a:spcBef>
                <a:spcPts val="0"/>
              </a:spcBef>
              <a:spcAft>
                <a:spcPts val="0"/>
              </a:spcAft>
              <a:buSzPts val="1000"/>
              <a:buFont typeface="Schoolbell"/>
              <a:buChar char="●"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Life cycle of birds, amphibians and insects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6300" y="2444625"/>
            <a:ext cx="1302000" cy="2535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Art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Typography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Using a range of skills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to design and create own fonts.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Use natural </a:t>
            </a: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habitable</a:t>
            </a: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 as inspiration for creativity.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Identifying known artists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Creating maps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.</a:t>
            </a:r>
            <a:r>
              <a:rPr b="1" lang="en" sz="900">
                <a:latin typeface="Schoolbell"/>
                <a:ea typeface="Schoolbell"/>
                <a:cs typeface="Schoolbell"/>
                <a:sym typeface="Schoolbell"/>
              </a:rPr>
              <a:t> </a:t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532600" y="3625150"/>
            <a:ext cx="997500" cy="1492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R.E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Hinduism</a:t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Do beliefs in Karma, Samsara and Moksha help Hindus lead good lives?</a:t>
            </a:r>
            <a:endParaRPr sz="10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607038" y="3625275"/>
            <a:ext cx="1082700" cy="1492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PSHE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Kindness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How can we recognise when others are struggling and what should we do to support them?</a:t>
            </a:r>
            <a:endParaRPr sz="9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428150" y="2306775"/>
            <a:ext cx="2034600" cy="2810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Geography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Mountains and Rivers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Identify and label the different parts of a river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Independent project to compare The River Thames and The </a:t>
            </a: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Ganges</a:t>
            </a: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.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Class trip - Aqualab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Locate the main mountain ranges within the world and how they are formed. 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740375" y="3469725"/>
            <a:ext cx="1302000" cy="1647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PE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5G will be swimming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5T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Dance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To communicate the theme of </a:t>
            </a: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heroes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Athletics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To develop running and throwing skills 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100750" y="3469575"/>
            <a:ext cx="997500" cy="1647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ICT. </a:t>
            </a:r>
            <a:endParaRPr b="1" sz="10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Complete Data Handling  Touch Typing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Follow the touch typing program.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087038" y="3469725"/>
            <a:ext cx="899400" cy="1647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    Music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choolbell"/>
                <a:ea typeface="Schoolbell"/>
                <a:cs typeface="Schoolbell"/>
                <a:sym typeface="Schoolbell"/>
              </a:rPr>
              <a:t>History of The Blues</a:t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Playing chords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Using and composing scores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Performing and evaluating</a:t>
            </a:r>
            <a:endParaRPr b="1"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532600" y="2736350"/>
            <a:ext cx="2157300" cy="849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MFL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The French World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(Directions on a compass, climate and which countries in the world speak French)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