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5143500" cx="9144000"/>
  <p:notesSz cx="6858000" cy="9144000"/>
  <p:embeddedFontLst>
    <p:embeddedFont>
      <p:font typeface="Schoolbell"/>
      <p:regular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Schoolbell-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7B7B7"/>
        </a:solidFill>
      </p:bgPr>
    </p:bg>
    <p:spTree>
      <p:nvGrpSpPr>
        <p:cNvPr id="53" name="Shape 53"/>
        <p:cNvGrpSpPr/>
        <p:nvPr/>
      </p:nvGrpSpPr>
      <p:grpSpPr>
        <a:xfrm>
          <a:off x="0" y="0"/>
          <a:ext cx="0" cy="0"/>
          <a:chOff x="0" y="0"/>
          <a:chExt cx="0" cy="0"/>
        </a:xfrm>
      </p:grpSpPr>
      <p:sp>
        <p:nvSpPr>
          <p:cNvPr id="54" name="Google Shape;54;p13"/>
          <p:cNvSpPr/>
          <p:nvPr/>
        </p:nvSpPr>
        <p:spPr>
          <a:xfrm>
            <a:off x="3858450" y="1428863"/>
            <a:ext cx="1427100" cy="1278300"/>
          </a:xfrm>
          <a:prstGeom prst="ellipse">
            <a:avLst/>
          </a:prstGeom>
          <a:solidFill>
            <a:srgbClr val="1155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5" name="Google Shape;55;p13"/>
          <p:cNvPicPr preferRelativeResize="0"/>
          <p:nvPr/>
        </p:nvPicPr>
        <p:blipFill>
          <a:blip r:embed="rId3">
            <a:alphaModFix/>
          </a:blip>
          <a:stretch>
            <a:fillRect/>
          </a:stretch>
        </p:blipFill>
        <p:spPr>
          <a:xfrm>
            <a:off x="4259313" y="1620588"/>
            <a:ext cx="625375" cy="894825"/>
          </a:xfrm>
          <a:prstGeom prst="rect">
            <a:avLst/>
          </a:prstGeom>
          <a:noFill/>
          <a:ln>
            <a:noFill/>
          </a:ln>
        </p:spPr>
      </p:pic>
      <p:sp>
        <p:nvSpPr>
          <p:cNvPr id="56" name="Google Shape;56;p13"/>
          <p:cNvSpPr txBox="1"/>
          <p:nvPr/>
        </p:nvSpPr>
        <p:spPr>
          <a:xfrm>
            <a:off x="3462738" y="963625"/>
            <a:ext cx="2218500" cy="468600"/>
          </a:xfrm>
          <a:prstGeom prst="rect">
            <a:avLst/>
          </a:prstGeom>
          <a:solidFill>
            <a:srgbClr val="1155CC"/>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200">
                <a:solidFill>
                  <a:srgbClr val="FFFFFF"/>
                </a:solidFill>
                <a:latin typeface="Schoolbell"/>
                <a:ea typeface="Schoolbell"/>
                <a:cs typeface="Schoolbell"/>
                <a:sym typeface="Schoolbell"/>
              </a:rPr>
              <a:t>Great Chart Primary School </a:t>
            </a:r>
            <a:endParaRPr b="1" sz="1200">
              <a:solidFill>
                <a:srgbClr val="FFFFFF"/>
              </a:solidFill>
              <a:latin typeface="Schoolbell"/>
              <a:ea typeface="Schoolbell"/>
              <a:cs typeface="Schoolbell"/>
              <a:sym typeface="Schoolbell"/>
            </a:endParaRPr>
          </a:p>
          <a:p>
            <a:pPr indent="0" lvl="0" marL="0" rtl="0" algn="ctr">
              <a:spcBef>
                <a:spcPts val="0"/>
              </a:spcBef>
              <a:spcAft>
                <a:spcPts val="0"/>
              </a:spcAft>
              <a:buNone/>
            </a:pPr>
            <a:r>
              <a:rPr b="1" lang="en" sz="1200">
                <a:solidFill>
                  <a:srgbClr val="FFFFFF"/>
                </a:solidFill>
                <a:latin typeface="Schoolbell"/>
                <a:ea typeface="Schoolbell"/>
                <a:cs typeface="Schoolbell"/>
                <a:sym typeface="Schoolbell"/>
              </a:rPr>
              <a:t>Year 5, Term 1</a:t>
            </a:r>
            <a:endParaRPr b="1" sz="1200">
              <a:solidFill>
                <a:srgbClr val="FFFFFF"/>
              </a:solidFill>
              <a:latin typeface="Schoolbell"/>
              <a:ea typeface="Schoolbell"/>
              <a:cs typeface="Schoolbell"/>
              <a:sym typeface="Schoolbell"/>
            </a:endParaRPr>
          </a:p>
        </p:txBody>
      </p:sp>
      <p:sp>
        <p:nvSpPr>
          <p:cNvPr id="57" name="Google Shape;57;p13"/>
          <p:cNvSpPr txBox="1"/>
          <p:nvPr/>
        </p:nvSpPr>
        <p:spPr>
          <a:xfrm>
            <a:off x="3462750" y="148675"/>
            <a:ext cx="2218500" cy="7815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School Value - </a:t>
            </a:r>
            <a:r>
              <a:rPr b="1" lang="en" u="sng">
                <a:solidFill>
                  <a:schemeClr val="dk1"/>
                </a:solidFill>
                <a:latin typeface="Schoolbell"/>
                <a:ea typeface="Schoolbell"/>
                <a:cs typeface="Schoolbell"/>
                <a:sym typeface="Schoolbell"/>
              </a:rPr>
              <a:t>Teamwork</a:t>
            </a:r>
            <a:endParaRPr b="1" u="sng">
              <a:solidFill>
                <a:schemeClr val="dk1"/>
              </a:solidFill>
              <a:latin typeface="Schoolbell"/>
              <a:ea typeface="Schoolbell"/>
              <a:cs typeface="Schoolbell"/>
              <a:sym typeface="Schoolbell"/>
            </a:endParaRPr>
          </a:p>
          <a:p>
            <a:pPr indent="0" lvl="0" marL="0" rtl="0" algn="ctr">
              <a:lnSpc>
                <a:spcPct val="107916"/>
              </a:lnSpc>
              <a:spcBef>
                <a:spcPts val="0"/>
              </a:spcBef>
              <a:spcAft>
                <a:spcPts val="0"/>
              </a:spcAft>
              <a:buClr>
                <a:schemeClr val="dk1"/>
              </a:buClr>
              <a:buSzPts val="1100"/>
              <a:buFont typeface="Arial"/>
              <a:buNone/>
            </a:pPr>
            <a:r>
              <a:rPr lang="en" sz="800">
                <a:solidFill>
                  <a:schemeClr val="dk1"/>
                </a:solidFill>
                <a:latin typeface="Schoolbell"/>
                <a:ea typeface="Schoolbell"/>
                <a:cs typeface="Schoolbell"/>
                <a:sym typeface="Schoolbell"/>
              </a:rPr>
              <a:t>Taught through weekly circle time sessions, classroom displays and our classroom and school ethos.</a:t>
            </a:r>
            <a:endParaRPr sz="900">
              <a:latin typeface="Schoolbell"/>
              <a:ea typeface="Schoolbell"/>
              <a:cs typeface="Schoolbell"/>
              <a:sym typeface="Schoolbell"/>
            </a:endParaRPr>
          </a:p>
          <a:p>
            <a:pPr indent="0" lvl="0" marL="0" rtl="0" algn="ctr">
              <a:spcBef>
                <a:spcPts val="800"/>
              </a:spcBef>
              <a:spcAft>
                <a:spcPts val="0"/>
              </a:spcAft>
              <a:buClr>
                <a:schemeClr val="dk1"/>
              </a:buClr>
              <a:buSzPts val="1100"/>
              <a:buFont typeface="Arial"/>
              <a:buNone/>
            </a:pPr>
            <a:r>
              <a:rPr lang="en" sz="1100">
                <a:latin typeface="Schoolbell"/>
                <a:ea typeface="Schoolbell"/>
                <a:cs typeface="Schoolbell"/>
                <a:sym typeface="Schoolbell"/>
              </a:rPr>
              <a:t>.</a:t>
            </a:r>
            <a:endParaRPr sz="1100">
              <a:latin typeface="Schoolbell"/>
              <a:ea typeface="Schoolbell"/>
              <a:cs typeface="Schoolbell"/>
              <a:sym typeface="Schoolbell"/>
            </a:endParaRPr>
          </a:p>
          <a:p>
            <a:pPr indent="0" lvl="0" marL="0" rtl="0" algn="ctr">
              <a:spcBef>
                <a:spcPts val="0"/>
              </a:spcBef>
              <a:spcAft>
                <a:spcPts val="0"/>
              </a:spcAft>
              <a:buNone/>
            </a:pPr>
            <a:r>
              <a:t/>
            </a:r>
            <a:endParaRPr>
              <a:latin typeface="Schoolbell"/>
              <a:ea typeface="Schoolbell"/>
              <a:cs typeface="Schoolbell"/>
              <a:sym typeface="Schoolbell"/>
            </a:endParaRPr>
          </a:p>
        </p:txBody>
      </p:sp>
      <p:sp>
        <p:nvSpPr>
          <p:cNvPr id="58" name="Google Shape;58;p13"/>
          <p:cNvSpPr txBox="1"/>
          <p:nvPr/>
        </p:nvSpPr>
        <p:spPr>
          <a:xfrm>
            <a:off x="56300" y="148675"/>
            <a:ext cx="3360000" cy="18939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a:latin typeface="Schoolbell"/>
                <a:ea typeface="Schoolbell"/>
                <a:cs typeface="Schoolbell"/>
                <a:sym typeface="Schoolbell"/>
              </a:rPr>
              <a:t>English</a:t>
            </a:r>
            <a:endParaRPr b="1" sz="1100">
              <a:latin typeface="Schoolbell"/>
              <a:ea typeface="Schoolbell"/>
              <a:cs typeface="Schoolbell"/>
              <a:sym typeface="Schoolbell"/>
            </a:endParaRPr>
          </a:p>
          <a:p>
            <a:pPr indent="0" lvl="0" marL="0" rtl="0" algn="ctr">
              <a:spcBef>
                <a:spcPts val="0"/>
              </a:spcBef>
              <a:spcAft>
                <a:spcPts val="0"/>
              </a:spcAft>
              <a:buNone/>
            </a:pPr>
            <a:r>
              <a:t/>
            </a:r>
            <a:endParaRPr b="1" sz="900">
              <a:latin typeface="Schoolbell"/>
              <a:ea typeface="Schoolbell"/>
              <a:cs typeface="Schoolbell"/>
              <a:sym typeface="Schoolbell"/>
            </a:endParaRPr>
          </a:p>
          <a:p>
            <a:pPr indent="0" lvl="0" marL="0" rtl="0" algn="ctr">
              <a:spcBef>
                <a:spcPts val="0"/>
              </a:spcBef>
              <a:spcAft>
                <a:spcPts val="0"/>
              </a:spcAft>
              <a:buNone/>
            </a:pPr>
            <a:r>
              <a:rPr lang="en" sz="900">
                <a:latin typeface="Schoolbell"/>
                <a:ea typeface="Schoolbell"/>
                <a:cs typeface="Schoolbell"/>
                <a:sym typeface="Schoolbell"/>
              </a:rPr>
              <a:t>Children will develop a variety of skills through reading and analysing ‘Street Child’ by Berlie Doherty. This historical narrative explores the lives of rich vs. poor in Victorian Britain. </a:t>
            </a:r>
            <a:endParaRPr sz="900">
              <a:latin typeface="Schoolbell"/>
              <a:ea typeface="Schoolbell"/>
              <a:cs typeface="Schoolbell"/>
              <a:sym typeface="Schoolbell"/>
            </a:endParaRPr>
          </a:p>
          <a:p>
            <a:pPr indent="0" lvl="0" marL="0" rtl="0" algn="ctr">
              <a:spcBef>
                <a:spcPts val="0"/>
              </a:spcBef>
              <a:spcAft>
                <a:spcPts val="0"/>
              </a:spcAft>
              <a:buNone/>
            </a:pPr>
            <a:r>
              <a:t/>
            </a:r>
            <a:endParaRPr sz="900">
              <a:latin typeface="Schoolbell"/>
              <a:ea typeface="Schoolbell"/>
              <a:cs typeface="Schoolbell"/>
              <a:sym typeface="Schoolbell"/>
            </a:endParaRPr>
          </a:p>
          <a:p>
            <a:pPr indent="0" lvl="0" marL="0" rtl="0" algn="ctr">
              <a:spcBef>
                <a:spcPts val="0"/>
              </a:spcBef>
              <a:spcAft>
                <a:spcPts val="0"/>
              </a:spcAft>
              <a:buNone/>
            </a:pPr>
            <a:r>
              <a:rPr lang="en" sz="900">
                <a:latin typeface="Schoolbell"/>
                <a:ea typeface="Schoolbell"/>
                <a:cs typeface="Schoolbell"/>
                <a:sym typeface="Schoolbell"/>
              </a:rPr>
              <a:t>Children will write letters, diary entries, poems, a story and a non-fiction piece based on the themes and content of ‘Street Child.’ They will use drama, discussion and debates to understand the key themes of the text. Children will be encouraged to use their 5 senses to enrich their descriptive writing. We will focus on fronted adverbials, word classes and punctuation in English skills. </a:t>
            </a:r>
            <a:endParaRPr sz="900">
              <a:latin typeface="Schoolbell"/>
              <a:ea typeface="Schoolbell"/>
              <a:cs typeface="Schoolbell"/>
              <a:sym typeface="Schoolbell"/>
            </a:endParaRPr>
          </a:p>
          <a:p>
            <a:pPr indent="0" lvl="0" marL="0" rtl="0" algn="ctr">
              <a:spcBef>
                <a:spcPts val="0"/>
              </a:spcBef>
              <a:spcAft>
                <a:spcPts val="0"/>
              </a:spcAft>
              <a:buNone/>
            </a:pPr>
            <a:r>
              <a:t/>
            </a:r>
            <a:endParaRPr b="1" sz="900">
              <a:latin typeface="Schoolbell"/>
              <a:ea typeface="Schoolbell"/>
              <a:cs typeface="Schoolbell"/>
              <a:sym typeface="Schoolbell"/>
            </a:endParaRPr>
          </a:p>
          <a:p>
            <a:pPr indent="0" lvl="0" marL="457200" rtl="0" algn="l">
              <a:spcBef>
                <a:spcPts val="0"/>
              </a:spcBef>
              <a:spcAft>
                <a:spcPts val="0"/>
              </a:spcAft>
              <a:buNone/>
            </a:pPr>
            <a:r>
              <a:t/>
            </a:r>
            <a:endParaRPr sz="900">
              <a:latin typeface="Schoolbell"/>
              <a:ea typeface="Schoolbell"/>
              <a:cs typeface="Schoolbell"/>
              <a:sym typeface="Schoolbell"/>
            </a:endParaRPr>
          </a:p>
          <a:p>
            <a:pPr indent="0" lvl="0" marL="0" rtl="0" algn="l">
              <a:spcBef>
                <a:spcPts val="0"/>
              </a:spcBef>
              <a:spcAft>
                <a:spcPts val="0"/>
              </a:spcAft>
              <a:buClr>
                <a:schemeClr val="dk1"/>
              </a:buClr>
              <a:buSzPts val="1100"/>
              <a:buFont typeface="Arial"/>
              <a:buNone/>
            </a:pPr>
            <a:r>
              <a:t/>
            </a:r>
            <a:endParaRPr sz="900">
              <a:latin typeface="Schoolbell"/>
              <a:ea typeface="Schoolbell"/>
              <a:cs typeface="Schoolbell"/>
              <a:sym typeface="Schoolbell"/>
            </a:endParaRPr>
          </a:p>
        </p:txBody>
      </p:sp>
      <p:sp>
        <p:nvSpPr>
          <p:cNvPr id="59" name="Google Shape;59;p13"/>
          <p:cNvSpPr txBox="1"/>
          <p:nvPr/>
        </p:nvSpPr>
        <p:spPr>
          <a:xfrm>
            <a:off x="5740450" y="148675"/>
            <a:ext cx="3360000" cy="20985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700">
                <a:latin typeface="Schoolbell"/>
                <a:ea typeface="Schoolbell"/>
                <a:cs typeface="Schoolbell"/>
                <a:sym typeface="Schoolbell"/>
              </a:rPr>
              <a:t>Maths</a:t>
            </a:r>
            <a:endParaRPr sz="500">
              <a:latin typeface="Schoolbell"/>
              <a:ea typeface="Schoolbell"/>
              <a:cs typeface="Schoolbell"/>
              <a:sym typeface="Schoolbell"/>
            </a:endParaRPr>
          </a:p>
          <a:p>
            <a:pPr indent="0" lvl="0" marL="0" rtl="0" algn="l">
              <a:spcBef>
                <a:spcPts val="0"/>
              </a:spcBef>
              <a:spcAft>
                <a:spcPts val="0"/>
              </a:spcAft>
              <a:buClr>
                <a:schemeClr val="dk1"/>
              </a:buClr>
              <a:buSzPts val="1100"/>
              <a:buFont typeface="Arial"/>
              <a:buNone/>
            </a:pPr>
            <a:r>
              <a:rPr lang="en" sz="800">
                <a:solidFill>
                  <a:schemeClr val="dk1"/>
                </a:solidFill>
                <a:latin typeface="Schoolbell"/>
                <a:ea typeface="Schoolbell"/>
                <a:cs typeface="Schoolbell"/>
                <a:sym typeface="Schoolbell"/>
              </a:rPr>
              <a:t>Read, write, order and compare numbers to at least 1,000,000 and determine the value of each digit. Count forwards or backwards in steps of powers of 10 up to 1,000,000. </a:t>
            </a:r>
            <a:endParaRPr sz="800">
              <a:solidFill>
                <a:schemeClr val="dk1"/>
              </a:solidFill>
              <a:latin typeface="Schoolbell"/>
              <a:ea typeface="Schoolbell"/>
              <a:cs typeface="Schoolbell"/>
              <a:sym typeface="Schoolbell"/>
            </a:endParaRPr>
          </a:p>
          <a:p>
            <a:pPr indent="0" lvl="0" marL="0" rtl="0" algn="l">
              <a:spcBef>
                <a:spcPts val="0"/>
              </a:spcBef>
              <a:spcAft>
                <a:spcPts val="0"/>
              </a:spcAft>
              <a:buClr>
                <a:schemeClr val="dk1"/>
              </a:buClr>
              <a:buSzPts val="1100"/>
              <a:buFont typeface="Arial"/>
              <a:buNone/>
            </a:pPr>
            <a:r>
              <a:rPr lang="en" sz="800">
                <a:solidFill>
                  <a:schemeClr val="dk1"/>
                </a:solidFill>
                <a:latin typeface="Schoolbell"/>
                <a:ea typeface="Schoolbell"/>
                <a:cs typeface="Schoolbell"/>
                <a:sym typeface="Schoolbell"/>
              </a:rPr>
              <a:t> Interpret negative numbers in context, count forwards and backwards with positive and negative whole numbers.</a:t>
            </a:r>
            <a:endParaRPr sz="800">
              <a:solidFill>
                <a:schemeClr val="dk1"/>
              </a:solidFill>
              <a:latin typeface="Schoolbell"/>
              <a:ea typeface="Schoolbell"/>
              <a:cs typeface="Schoolbell"/>
              <a:sym typeface="Schoolbell"/>
            </a:endParaRPr>
          </a:p>
          <a:p>
            <a:pPr indent="0" lvl="0" marL="0" rtl="0" algn="l">
              <a:spcBef>
                <a:spcPts val="0"/>
              </a:spcBef>
              <a:spcAft>
                <a:spcPts val="0"/>
              </a:spcAft>
              <a:buClr>
                <a:schemeClr val="dk1"/>
              </a:buClr>
              <a:buSzPts val="1100"/>
              <a:buFont typeface="Arial"/>
              <a:buNone/>
            </a:pPr>
            <a:r>
              <a:rPr lang="en" sz="800">
                <a:solidFill>
                  <a:schemeClr val="dk1"/>
                </a:solidFill>
                <a:latin typeface="Schoolbell"/>
                <a:ea typeface="Schoolbell"/>
                <a:cs typeface="Schoolbell"/>
                <a:sym typeface="Schoolbell"/>
              </a:rPr>
              <a:t>Round any number up to 1,000,000 to the nearest 10, 100, 1000, 10000 and 100000. Solve number problems and practical problems that involve all of the above. </a:t>
            </a:r>
            <a:endParaRPr sz="800">
              <a:solidFill>
                <a:schemeClr val="dk1"/>
              </a:solidFill>
              <a:latin typeface="Schoolbell"/>
              <a:ea typeface="Schoolbell"/>
              <a:cs typeface="Schoolbell"/>
              <a:sym typeface="Schoolbell"/>
            </a:endParaRPr>
          </a:p>
          <a:p>
            <a:pPr indent="0" lvl="0" marL="0" rtl="0" algn="l">
              <a:spcBef>
                <a:spcPts val="0"/>
              </a:spcBef>
              <a:spcAft>
                <a:spcPts val="0"/>
              </a:spcAft>
              <a:buClr>
                <a:schemeClr val="dk1"/>
              </a:buClr>
              <a:buSzPts val="1100"/>
              <a:buFont typeface="Arial"/>
              <a:buNone/>
            </a:pPr>
            <a:r>
              <a:rPr lang="en" sz="800">
                <a:solidFill>
                  <a:schemeClr val="dk1"/>
                </a:solidFill>
                <a:latin typeface="Schoolbell"/>
                <a:ea typeface="Schoolbell"/>
                <a:cs typeface="Schoolbell"/>
                <a:sym typeface="Schoolbell"/>
              </a:rPr>
              <a:t>Read Roman numerals to 1000 (M) and recognise years written in Roman numerals.</a:t>
            </a:r>
            <a:endParaRPr sz="800" u="sng">
              <a:solidFill>
                <a:schemeClr val="dk1"/>
              </a:solidFill>
              <a:latin typeface="Schoolbell"/>
              <a:ea typeface="Schoolbell"/>
              <a:cs typeface="Schoolbell"/>
              <a:sym typeface="Schoolbell"/>
            </a:endParaRPr>
          </a:p>
          <a:p>
            <a:pPr indent="0" lvl="0" marL="0" rtl="0" algn="l">
              <a:spcBef>
                <a:spcPts val="0"/>
              </a:spcBef>
              <a:spcAft>
                <a:spcPts val="0"/>
              </a:spcAft>
              <a:buClr>
                <a:schemeClr val="dk1"/>
              </a:buClr>
              <a:buSzPts val="1100"/>
              <a:buFont typeface="Arial"/>
              <a:buNone/>
            </a:pPr>
            <a:r>
              <a:rPr lang="en" sz="800">
                <a:solidFill>
                  <a:schemeClr val="dk1"/>
                </a:solidFill>
                <a:latin typeface="Schoolbell"/>
                <a:ea typeface="Schoolbell"/>
                <a:cs typeface="Schoolbell"/>
                <a:sym typeface="Schoolbell"/>
              </a:rPr>
              <a:t>Add and subtract numbers mentally with increasingly large numbers. Add and subtract whole numbers with more than 4 digits, including using formal written methods (columnar addition and subtraction) </a:t>
            </a:r>
            <a:r>
              <a:rPr lang="en" sz="800">
                <a:solidFill>
                  <a:schemeClr val="dk1"/>
                </a:solidFill>
                <a:latin typeface="Schoolbell"/>
                <a:ea typeface="Schoolbell"/>
                <a:cs typeface="Schoolbell"/>
                <a:sym typeface="Schoolbell"/>
              </a:rPr>
              <a:t>Solve comparison, sum and difference problems.</a:t>
            </a:r>
            <a:r>
              <a:rPr lang="en" sz="800">
                <a:solidFill>
                  <a:schemeClr val="dk1"/>
                </a:solidFill>
                <a:latin typeface="Schoolbell"/>
                <a:ea typeface="Schoolbell"/>
                <a:cs typeface="Schoolbell"/>
                <a:sym typeface="Schoolbell"/>
              </a:rPr>
              <a:t>Use rounding to check answers to calculations and determine, in the context of a problem, levels of accuracy.  </a:t>
            </a:r>
            <a:endParaRPr sz="900">
              <a:latin typeface="Schoolbell"/>
              <a:ea typeface="Schoolbell"/>
              <a:cs typeface="Schoolbell"/>
              <a:sym typeface="Schoolbell"/>
            </a:endParaRPr>
          </a:p>
        </p:txBody>
      </p:sp>
      <p:sp>
        <p:nvSpPr>
          <p:cNvPr id="60" name="Google Shape;60;p13"/>
          <p:cNvSpPr txBox="1"/>
          <p:nvPr/>
        </p:nvSpPr>
        <p:spPr>
          <a:xfrm>
            <a:off x="5740375" y="2267450"/>
            <a:ext cx="3360000" cy="11820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a:latin typeface="Schoolbell"/>
                <a:ea typeface="Schoolbell"/>
                <a:cs typeface="Schoolbell"/>
                <a:sym typeface="Schoolbell"/>
              </a:rPr>
              <a:t>Science - Forces:</a:t>
            </a:r>
            <a:endParaRPr b="1" sz="1000">
              <a:latin typeface="Schoolbell"/>
              <a:ea typeface="Schoolbell"/>
              <a:cs typeface="Schoolbell"/>
              <a:sym typeface="Schoolbell"/>
            </a:endParaRPr>
          </a:p>
          <a:p>
            <a:pPr indent="-292100" lvl="0" marL="457200" rtl="0" algn="l">
              <a:lnSpc>
                <a:spcPct val="107916"/>
              </a:lnSpc>
              <a:spcBef>
                <a:spcPts val="0"/>
              </a:spcBef>
              <a:spcAft>
                <a:spcPts val="0"/>
              </a:spcAft>
              <a:buSzPts val="1000"/>
              <a:buFont typeface="Schoolbell"/>
              <a:buChar char="●"/>
            </a:pPr>
            <a:r>
              <a:rPr lang="en" sz="800">
                <a:solidFill>
                  <a:schemeClr val="dk1"/>
                </a:solidFill>
                <a:latin typeface="Schoolbell"/>
                <a:ea typeface="Schoolbell"/>
                <a:cs typeface="Schoolbell"/>
                <a:sym typeface="Schoolbell"/>
              </a:rPr>
              <a:t>Identify the effects of gravity. </a:t>
            </a:r>
            <a:endParaRPr sz="800">
              <a:solidFill>
                <a:schemeClr val="dk1"/>
              </a:solidFill>
              <a:latin typeface="Schoolbell"/>
              <a:ea typeface="Schoolbell"/>
              <a:cs typeface="Schoolbell"/>
              <a:sym typeface="Schoolbell"/>
            </a:endParaRPr>
          </a:p>
          <a:p>
            <a:pPr indent="-292100" lvl="0" marL="457200" rtl="0" algn="l">
              <a:lnSpc>
                <a:spcPct val="107916"/>
              </a:lnSpc>
              <a:spcBef>
                <a:spcPts val="0"/>
              </a:spcBef>
              <a:spcAft>
                <a:spcPts val="0"/>
              </a:spcAft>
              <a:buSzPts val="1000"/>
              <a:buFont typeface="Schoolbell"/>
              <a:buChar char="●"/>
            </a:pPr>
            <a:r>
              <a:rPr lang="en" sz="800">
                <a:solidFill>
                  <a:schemeClr val="dk1"/>
                </a:solidFill>
                <a:latin typeface="Schoolbell"/>
                <a:ea typeface="Schoolbell"/>
                <a:cs typeface="Schoolbell"/>
                <a:sym typeface="Schoolbell"/>
              </a:rPr>
              <a:t>Examine the relationship between air resistance and gravity. </a:t>
            </a:r>
            <a:endParaRPr sz="800">
              <a:solidFill>
                <a:schemeClr val="dk1"/>
              </a:solidFill>
              <a:latin typeface="Schoolbell"/>
              <a:ea typeface="Schoolbell"/>
              <a:cs typeface="Schoolbell"/>
              <a:sym typeface="Schoolbell"/>
            </a:endParaRPr>
          </a:p>
          <a:p>
            <a:pPr indent="-292100" lvl="0" marL="457200" rtl="0" algn="l">
              <a:lnSpc>
                <a:spcPct val="107916"/>
              </a:lnSpc>
              <a:spcBef>
                <a:spcPts val="0"/>
              </a:spcBef>
              <a:spcAft>
                <a:spcPts val="0"/>
              </a:spcAft>
              <a:buSzPts val="1000"/>
              <a:buFont typeface="Schoolbell"/>
              <a:buChar char="●"/>
            </a:pPr>
            <a:r>
              <a:rPr lang="en" sz="800">
                <a:solidFill>
                  <a:schemeClr val="dk1"/>
                </a:solidFill>
                <a:latin typeface="Schoolbell"/>
                <a:ea typeface="Schoolbell"/>
                <a:cs typeface="Schoolbell"/>
                <a:sym typeface="Schoolbell"/>
              </a:rPr>
              <a:t>To understand water resistance. </a:t>
            </a:r>
            <a:endParaRPr sz="800">
              <a:solidFill>
                <a:schemeClr val="dk1"/>
              </a:solidFill>
              <a:latin typeface="Schoolbell"/>
              <a:ea typeface="Schoolbell"/>
              <a:cs typeface="Schoolbell"/>
              <a:sym typeface="Schoolbell"/>
            </a:endParaRPr>
          </a:p>
          <a:p>
            <a:pPr indent="-292100" lvl="0" marL="457200" rtl="0" algn="l">
              <a:lnSpc>
                <a:spcPct val="107916"/>
              </a:lnSpc>
              <a:spcBef>
                <a:spcPts val="0"/>
              </a:spcBef>
              <a:spcAft>
                <a:spcPts val="0"/>
              </a:spcAft>
              <a:buSzPts val="1000"/>
              <a:buFont typeface="Schoolbell"/>
              <a:buChar char="●"/>
            </a:pPr>
            <a:r>
              <a:rPr lang="en" sz="800">
                <a:solidFill>
                  <a:schemeClr val="dk1"/>
                </a:solidFill>
                <a:latin typeface="Schoolbell"/>
                <a:ea typeface="Schoolbell"/>
                <a:cs typeface="Schoolbell"/>
                <a:sym typeface="Schoolbell"/>
              </a:rPr>
              <a:t>To explore the effects of friction on moving surfaces. </a:t>
            </a:r>
            <a:endParaRPr sz="800">
              <a:solidFill>
                <a:schemeClr val="dk1"/>
              </a:solidFill>
              <a:latin typeface="Schoolbell"/>
              <a:ea typeface="Schoolbell"/>
              <a:cs typeface="Schoolbell"/>
              <a:sym typeface="Schoolbell"/>
            </a:endParaRPr>
          </a:p>
          <a:p>
            <a:pPr indent="-292100" lvl="0" marL="457200" rtl="0" algn="l">
              <a:lnSpc>
                <a:spcPct val="107916"/>
              </a:lnSpc>
              <a:spcBef>
                <a:spcPts val="0"/>
              </a:spcBef>
              <a:spcAft>
                <a:spcPts val="0"/>
              </a:spcAft>
              <a:buSzPts val="1000"/>
              <a:buFont typeface="Schoolbell"/>
              <a:buChar char="●"/>
            </a:pPr>
            <a:r>
              <a:rPr lang="en" sz="800">
                <a:solidFill>
                  <a:schemeClr val="dk1"/>
                </a:solidFill>
                <a:latin typeface="Schoolbell"/>
                <a:ea typeface="Schoolbell"/>
                <a:cs typeface="Schoolbell"/>
                <a:sym typeface="Schoolbell"/>
              </a:rPr>
              <a:t>To discover the effects of using mechanisms to increase force.</a:t>
            </a:r>
            <a:endParaRPr sz="1000">
              <a:latin typeface="Schoolbell"/>
              <a:ea typeface="Schoolbell"/>
              <a:cs typeface="Schoolbell"/>
              <a:sym typeface="Schoolbell"/>
            </a:endParaRPr>
          </a:p>
          <a:p>
            <a:pPr indent="0" lvl="0" marL="457200" rtl="0" algn="l">
              <a:spcBef>
                <a:spcPts val="800"/>
              </a:spcBef>
              <a:spcAft>
                <a:spcPts val="0"/>
              </a:spcAft>
              <a:buNone/>
            </a:pPr>
            <a:r>
              <a:t/>
            </a:r>
            <a:endParaRPr sz="800">
              <a:latin typeface="Schoolbell"/>
              <a:ea typeface="Schoolbell"/>
              <a:cs typeface="Schoolbell"/>
              <a:sym typeface="Schoolbell"/>
            </a:endParaRPr>
          </a:p>
          <a:p>
            <a:pPr indent="0" lvl="0" marL="457200" rtl="0" algn="l">
              <a:spcBef>
                <a:spcPts val="0"/>
              </a:spcBef>
              <a:spcAft>
                <a:spcPts val="0"/>
              </a:spcAft>
              <a:buNone/>
            </a:pPr>
            <a:r>
              <a:t/>
            </a:r>
            <a:endParaRPr sz="900">
              <a:latin typeface="Schoolbell"/>
              <a:ea typeface="Schoolbell"/>
              <a:cs typeface="Schoolbell"/>
              <a:sym typeface="Schoolbell"/>
            </a:endParaRPr>
          </a:p>
          <a:p>
            <a:pPr indent="0" lvl="0" marL="0" rtl="0" algn="l">
              <a:spcBef>
                <a:spcPts val="0"/>
              </a:spcBef>
              <a:spcAft>
                <a:spcPts val="0"/>
              </a:spcAft>
              <a:buNone/>
            </a:pPr>
            <a:r>
              <a:t/>
            </a:r>
            <a:endParaRPr b="1" sz="900">
              <a:latin typeface="Schoolbell"/>
              <a:ea typeface="Schoolbell"/>
              <a:cs typeface="Schoolbell"/>
              <a:sym typeface="Schoolbell"/>
            </a:endParaRPr>
          </a:p>
          <a:p>
            <a:pPr indent="0" lvl="0" marL="0" rtl="0" algn="l">
              <a:spcBef>
                <a:spcPts val="0"/>
              </a:spcBef>
              <a:spcAft>
                <a:spcPts val="0"/>
              </a:spcAft>
              <a:buNone/>
            </a:pPr>
            <a:r>
              <a:t/>
            </a:r>
            <a:endParaRPr b="1" sz="700">
              <a:latin typeface="Schoolbell"/>
              <a:ea typeface="Schoolbell"/>
              <a:cs typeface="Schoolbell"/>
              <a:sym typeface="Schoolbell"/>
            </a:endParaRPr>
          </a:p>
        </p:txBody>
      </p:sp>
      <p:sp>
        <p:nvSpPr>
          <p:cNvPr id="61" name="Google Shape;61;p13"/>
          <p:cNvSpPr txBox="1"/>
          <p:nvPr/>
        </p:nvSpPr>
        <p:spPr>
          <a:xfrm>
            <a:off x="56300" y="2306775"/>
            <a:ext cx="1302000" cy="28107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Art</a:t>
            </a:r>
            <a:endParaRPr b="1">
              <a:latin typeface="Schoolbell"/>
              <a:ea typeface="Schoolbell"/>
              <a:cs typeface="Schoolbell"/>
              <a:sym typeface="Schoolbell"/>
            </a:endParaRPr>
          </a:p>
          <a:p>
            <a:pPr indent="0" lvl="0" marL="0" rtl="0" algn="ctr">
              <a:spcBef>
                <a:spcPts val="0"/>
              </a:spcBef>
              <a:spcAft>
                <a:spcPts val="0"/>
              </a:spcAft>
              <a:buNone/>
            </a:pPr>
            <a:r>
              <a:rPr lang="en" sz="950">
                <a:latin typeface="Schoolbell"/>
                <a:ea typeface="Schoolbell"/>
                <a:cs typeface="Schoolbell"/>
                <a:sym typeface="Schoolbell"/>
              </a:rPr>
              <a:t>Mixed Media Land and City Scapes - Access Art.</a:t>
            </a:r>
            <a:endParaRPr sz="950">
              <a:latin typeface="Schoolbell"/>
              <a:ea typeface="Schoolbell"/>
              <a:cs typeface="Schoolbell"/>
              <a:sym typeface="Schoolbell"/>
            </a:endParaRPr>
          </a:p>
          <a:p>
            <a:pPr indent="0" lvl="0" marL="0" rtl="0" algn="ctr">
              <a:spcBef>
                <a:spcPts val="0"/>
              </a:spcBef>
              <a:spcAft>
                <a:spcPts val="0"/>
              </a:spcAft>
              <a:buNone/>
            </a:pPr>
            <a:r>
              <a:t/>
            </a:r>
            <a:endParaRPr sz="950">
              <a:latin typeface="Schoolbell"/>
              <a:ea typeface="Schoolbell"/>
              <a:cs typeface="Schoolbell"/>
              <a:sym typeface="Schoolbell"/>
            </a:endParaRPr>
          </a:p>
          <a:p>
            <a:pPr indent="0" lvl="0" marL="0" rtl="0" algn="ctr">
              <a:spcBef>
                <a:spcPts val="0"/>
              </a:spcBef>
              <a:spcAft>
                <a:spcPts val="0"/>
              </a:spcAft>
              <a:buNone/>
            </a:pPr>
            <a:r>
              <a:rPr lang="en" sz="950">
                <a:latin typeface="Schoolbell"/>
                <a:ea typeface="Schoolbell"/>
                <a:cs typeface="Schoolbell"/>
                <a:sym typeface="Schoolbell"/>
              </a:rPr>
              <a:t>Children use a variety of media and combine them in inventive ways to capture the energy and spirit of land and city scapes. They will take inspiration from the the outside world (working en plein air) drawing and painting their creations both outdoors and in the classroom.</a:t>
            </a:r>
            <a:endParaRPr sz="950">
              <a:latin typeface="Schoolbell"/>
              <a:ea typeface="Schoolbell"/>
              <a:cs typeface="Schoolbell"/>
              <a:sym typeface="Schoolbell"/>
            </a:endParaRPr>
          </a:p>
          <a:p>
            <a:pPr indent="0" lvl="0" marL="457200" rtl="0" algn="l">
              <a:spcBef>
                <a:spcPts val="0"/>
              </a:spcBef>
              <a:spcAft>
                <a:spcPts val="0"/>
              </a:spcAft>
              <a:buNone/>
            </a:pPr>
            <a:r>
              <a:t/>
            </a:r>
            <a:endParaRPr sz="1000">
              <a:latin typeface="Schoolbell"/>
              <a:ea typeface="Schoolbell"/>
              <a:cs typeface="Schoolbell"/>
              <a:sym typeface="Schoolbell"/>
            </a:endParaRPr>
          </a:p>
          <a:p>
            <a:pPr indent="0" lvl="0" marL="457200" rtl="0" algn="l">
              <a:spcBef>
                <a:spcPts val="0"/>
              </a:spcBef>
              <a:spcAft>
                <a:spcPts val="0"/>
              </a:spcAft>
              <a:buNone/>
            </a:pPr>
            <a:r>
              <a:t/>
            </a:r>
            <a:endParaRPr sz="900">
              <a:latin typeface="Schoolbell"/>
              <a:ea typeface="Schoolbell"/>
              <a:cs typeface="Schoolbell"/>
              <a:sym typeface="Schoolbell"/>
            </a:endParaRPr>
          </a:p>
        </p:txBody>
      </p:sp>
      <p:sp>
        <p:nvSpPr>
          <p:cNvPr id="62" name="Google Shape;62;p13"/>
          <p:cNvSpPr txBox="1"/>
          <p:nvPr/>
        </p:nvSpPr>
        <p:spPr>
          <a:xfrm>
            <a:off x="3532600" y="3625150"/>
            <a:ext cx="1089900" cy="14922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a:latin typeface="Schoolbell"/>
                <a:ea typeface="Schoolbell"/>
                <a:cs typeface="Schoolbell"/>
                <a:sym typeface="Schoolbell"/>
              </a:rPr>
              <a:t>R.E</a:t>
            </a:r>
            <a:endParaRPr b="1" sz="1100">
              <a:latin typeface="Schoolbell"/>
              <a:ea typeface="Schoolbell"/>
              <a:cs typeface="Schoolbell"/>
              <a:sym typeface="Schoolbell"/>
            </a:endParaRPr>
          </a:p>
          <a:p>
            <a:pPr indent="0" lvl="0" marL="0" rtl="0" algn="ctr">
              <a:lnSpc>
                <a:spcPct val="107916"/>
              </a:lnSpc>
              <a:spcBef>
                <a:spcPts val="0"/>
              </a:spcBef>
              <a:spcAft>
                <a:spcPts val="0"/>
              </a:spcAft>
              <a:buClr>
                <a:schemeClr val="dk1"/>
              </a:buClr>
              <a:buSzPts val="1100"/>
              <a:buFont typeface="Arial"/>
              <a:buNone/>
            </a:pPr>
            <a:r>
              <a:rPr lang="en" sz="800">
                <a:solidFill>
                  <a:schemeClr val="dk1"/>
                </a:solidFill>
                <a:latin typeface="Schoolbell"/>
                <a:ea typeface="Schoolbell"/>
                <a:cs typeface="Schoolbell"/>
                <a:sym typeface="Schoolbell"/>
              </a:rPr>
              <a:t>To understand the term commitment. To recognise the Sikh idea of commitment. To understand how Sikhs, feel about commitment. To discuss what concepts mean to us.</a:t>
            </a:r>
            <a:endParaRPr sz="800">
              <a:solidFill>
                <a:schemeClr val="dk1"/>
              </a:solidFill>
              <a:latin typeface="Schoolbell"/>
              <a:ea typeface="Schoolbell"/>
              <a:cs typeface="Schoolbell"/>
              <a:sym typeface="Schoolbell"/>
            </a:endParaRPr>
          </a:p>
          <a:p>
            <a:pPr indent="0" lvl="0" marL="0" rtl="0" algn="ctr">
              <a:spcBef>
                <a:spcPts val="800"/>
              </a:spcBef>
              <a:spcAft>
                <a:spcPts val="0"/>
              </a:spcAft>
              <a:buNone/>
            </a:pPr>
            <a:r>
              <a:t/>
            </a:r>
            <a:endParaRPr b="1">
              <a:latin typeface="Schoolbell"/>
              <a:ea typeface="Schoolbell"/>
              <a:cs typeface="Schoolbell"/>
              <a:sym typeface="Schoolbell"/>
            </a:endParaRPr>
          </a:p>
          <a:p>
            <a:pPr indent="0" lvl="0" marL="0" rtl="0" algn="ctr">
              <a:spcBef>
                <a:spcPts val="0"/>
              </a:spcBef>
              <a:spcAft>
                <a:spcPts val="0"/>
              </a:spcAft>
              <a:buNone/>
            </a:pPr>
            <a:r>
              <a:t/>
            </a:r>
            <a:endParaRPr sz="300">
              <a:latin typeface="Schoolbell"/>
              <a:ea typeface="Schoolbell"/>
              <a:cs typeface="Schoolbell"/>
              <a:sym typeface="Schoolbell"/>
            </a:endParaRPr>
          </a:p>
        </p:txBody>
      </p:sp>
      <p:sp>
        <p:nvSpPr>
          <p:cNvPr id="63" name="Google Shape;63;p13"/>
          <p:cNvSpPr txBox="1"/>
          <p:nvPr/>
        </p:nvSpPr>
        <p:spPr>
          <a:xfrm>
            <a:off x="4692350" y="3625275"/>
            <a:ext cx="997500" cy="14922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a:latin typeface="Schoolbell"/>
                <a:ea typeface="Schoolbell"/>
                <a:cs typeface="Schoolbell"/>
                <a:sym typeface="Schoolbell"/>
              </a:rPr>
              <a:t>PSHE</a:t>
            </a:r>
            <a:endParaRPr b="1" sz="1000">
              <a:latin typeface="Schoolbell"/>
              <a:ea typeface="Schoolbell"/>
              <a:cs typeface="Schoolbell"/>
              <a:sym typeface="Schoolbell"/>
            </a:endParaRPr>
          </a:p>
          <a:p>
            <a:pPr indent="0" lvl="0" marL="0" rtl="0" algn="ctr">
              <a:spcBef>
                <a:spcPts val="0"/>
              </a:spcBef>
              <a:spcAft>
                <a:spcPts val="0"/>
              </a:spcAft>
              <a:buNone/>
            </a:pPr>
            <a:r>
              <a:rPr lang="en" sz="800">
                <a:solidFill>
                  <a:schemeClr val="dk1"/>
                </a:solidFill>
              </a:rPr>
              <a:t>Why should I think before I act and how can I be a good team worker?</a:t>
            </a:r>
            <a:endParaRPr sz="800">
              <a:solidFill>
                <a:schemeClr val="dk1"/>
              </a:solidFill>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rPr b="1" lang="en" sz="1000">
                <a:solidFill>
                  <a:schemeClr val="dk1"/>
                </a:solidFill>
                <a:latin typeface="Schoolbell"/>
                <a:ea typeface="Schoolbell"/>
                <a:cs typeface="Schoolbell"/>
                <a:sym typeface="Schoolbell"/>
              </a:rPr>
              <a:t>Link to school value of Teamwork</a:t>
            </a:r>
            <a:endParaRPr b="1" sz="700">
              <a:solidFill>
                <a:schemeClr val="dk1"/>
              </a:solidFill>
              <a:latin typeface="Schoolbell"/>
              <a:ea typeface="Schoolbell"/>
              <a:cs typeface="Schoolbell"/>
              <a:sym typeface="Schoolbell"/>
            </a:endParaRPr>
          </a:p>
          <a:p>
            <a:pPr indent="0" lvl="0" marL="0" rtl="0" algn="ctr">
              <a:spcBef>
                <a:spcPts val="0"/>
              </a:spcBef>
              <a:spcAft>
                <a:spcPts val="0"/>
              </a:spcAft>
              <a:buNone/>
            </a:pPr>
            <a:r>
              <a:t/>
            </a:r>
            <a:endParaRPr sz="700">
              <a:latin typeface="Schoolbell"/>
              <a:ea typeface="Schoolbell"/>
              <a:cs typeface="Schoolbell"/>
              <a:sym typeface="Schoolbell"/>
            </a:endParaRPr>
          </a:p>
          <a:p>
            <a:pPr indent="0" lvl="0" marL="0" rtl="0" algn="ctr">
              <a:spcBef>
                <a:spcPts val="0"/>
              </a:spcBef>
              <a:spcAft>
                <a:spcPts val="0"/>
              </a:spcAft>
              <a:buNone/>
            </a:pPr>
            <a:r>
              <a:t/>
            </a:r>
            <a:endParaRPr sz="700">
              <a:latin typeface="Schoolbell"/>
              <a:ea typeface="Schoolbell"/>
              <a:cs typeface="Schoolbell"/>
              <a:sym typeface="Schoolbell"/>
            </a:endParaRPr>
          </a:p>
        </p:txBody>
      </p:sp>
      <p:sp>
        <p:nvSpPr>
          <p:cNvPr id="64" name="Google Shape;64;p13"/>
          <p:cNvSpPr txBox="1"/>
          <p:nvPr/>
        </p:nvSpPr>
        <p:spPr>
          <a:xfrm>
            <a:off x="1428150" y="2306775"/>
            <a:ext cx="2034600" cy="28107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History</a:t>
            </a:r>
            <a:endParaRPr b="1">
              <a:latin typeface="Schoolbell"/>
              <a:ea typeface="Schoolbell"/>
              <a:cs typeface="Schoolbell"/>
              <a:sym typeface="Schoolbell"/>
            </a:endParaRPr>
          </a:p>
          <a:p>
            <a:pPr indent="0" lvl="0" marL="0" rtl="0" algn="ctr">
              <a:spcBef>
                <a:spcPts val="0"/>
              </a:spcBef>
              <a:spcAft>
                <a:spcPts val="0"/>
              </a:spcAft>
              <a:buNone/>
            </a:pPr>
            <a:r>
              <a:rPr b="1" lang="en">
                <a:latin typeface="Schoolbell"/>
                <a:ea typeface="Schoolbell"/>
                <a:cs typeface="Schoolbell"/>
                <a:sym typeface="Schoolbell"/>
              </a:rPr>
              <a:t>The Victorians</a:t>
            </a:r>
            <a:endParaRPr b="1">
              <a:latin typeface="Schoolbell"/>
              <a:ea typeface="Schoolbell"/>
              <a:cs typeface="Schoolbell"/>
              <a:sym typeface="Schoolbell"/>
            </a:endParaRPr>
          </a:p>
          <a:p>
            <a:pPr indent="0" lvl="0" marL="0" rtl="0" algn="ctr">
              <a:spcBef>
                <a:spcPts val="0"/>
              </a:spcBef>
              <a:spcAft>
                <a:spcPts val="0"/>
              </a:spcAft>
              <a:buNone/>
            </a:pPr>
            <a:r>
              <a:rPr lang="en">
                <a:latin typeface="Schoolbell"/>
                <a:ea typeface="Schoolbell"/>
                <a:cs typeface="Schoolbell"/>
                <a:sym typeface="Schoolbell"/>
              </a:rPr>
              <a:t>.</a:t>
            </a:r>
            <a:r>
              <a:rPr lang="en" sz="950">
                <a:latin typeface="Schoolbell"/>
                <a:ea typeface="Schoolbell"/>
                <a:cs typeface="Schoolbell"/>
                <a:sym typeface="Schoolbell"/>
              </a:rPr>
              <a:t>Our topic enquiry question is ‘Victorian Britain- Dark Age or Golden Age?’</a:t>
            </a:r>
            <a:endParaRPr sz="950">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rPr lang="en" sz="950">
                <a:solidFill>
                  <a:schemeClr val="dk1"/>
                </a:solidFill>
                <a:latin typeface="Schoolbell"/>
                <a:ea typeface="Schoolbell"/>
                <a:cs typeface="Schoolbell"/>
                <a:sym typeface="Schoolbell"/>
              </a:rPr>
              <a:t>This term we will investigate why the Victorian period is sometimes known as Britain’s ‘Dark Age.’ We will look at workhouses, the industrial revolution and the social class system, as well as finding out how diverse Britain was at the time. We will also discuss The British Empire which will lead us into next term’s focus question - ‘Was Victorian Britain a golden age?’</a:t>
            </a:r>
            <a:endParaRPr sz="950">
              <a:latin typeface="Schoolbell"/>
              <a:ea typeface="Schoolbell"/>
              <a:cs typeface="Schoolbell"/>
              <a:sym typeface="Schoolbell"/>
            </a:endParaRPr>
          </a:p>
        </p:txBody>
      </p:sp>
      <p:sp>
        <p:nvSpPr>
          <p:cNvPr id="65" name="Google Shape;65;p13"/>
          <p:cNvSpPr txBox="1"/>
          <p:nvPr/>
        </p:nvSpPr>
        <p:spPr>
          <a:xfrm>
            <a:off x="5740375" y="3469725"/>
            <a:ext cx="1302000" cy="16479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800">
                <a:latin typeface="Schoolbell"/>
                <a:ea typeface="Schoolbell"/>
                <a:cs typeface="Schoolbell"/>
                <a:sym typeface="Schoolbell"/>
              </a:rPr>
              <a:t>P.E - Handball and Dance.</a:t>
            </a:r>
            <a:endParaRPr b="1" sz="800">
              <a:latin typeface="Schoolbell"/>
              <a:ea typeface="Schoolbell"/>
              <a:cs typeface="Schoolbell"/>
              <a:sym typeface="Schoolbell"/>
            </a:endParaRPr>
          </a:p>
          <a:p>
            <a:pPr indent="0" lvl="0" marL="0" rtl="0" algn="ctr">
              <a:spcBef>
                <a:spcPts val="0"/>
              </a:spcBef>
              <a:spcAft>
                <a:spcPts val="0"/>
              </a:spcAft>
              <a:buNone/>
            </a:pPr>
            <a:r>
              <a:rPr lang="en" sz="750">
                <a:solidFill>
                  <a:srgbClr val="202124"/>
                </a:solidFill>
                <a:highlight>
                  <a:srgbClr val="FFFFFF"/>
                </a:highlight>
                <a:latin typeface="Schoolbell"/>
                <a:ea typeface="Schoolbell"/>
                <a:cs typeface="Schoolbell"/>
                <a:sym typeface="Schoolbell"/>
              </a:rPr>
              <a:t>Dance - </a:t>
            </a:r>
            <a:r>
              <a:rPr lang="en" sz="750">
                <a:latin typeface="Schoolbell"/>
                <a:ea typeface="Schoolbell"/>
                <a:cs typeface="Schoolbell"/>
                <a:sym typeface="Schoolbell"/>
              </a:rPr>
              <a:t> Bollywood and Line Dancing</a:t>
            </a:r>
            <a:endParaRPr sz="750">
              <a:latin typeface="Schoolbell"/>
              <a:ea typeface="Schoolbell"/>
              <a:cs typeface="Schoolbell"/>
              <a:sym typeface="Schoolbell"/>
            </a:endParaRPr>
          </a:p>
          <a:p>
            <a:pPr indent="0" lvl="0" marL="0" rtl="0" algn="ctr">
              <a:spcBef>
                <a:spcPts val="0"/>
              </a:spcBef>
              <a:spcAft>
                <a:spcPts val="0"/>
              </a:spcAft>
              <a:buNone/>
            </a:pPr>
            <a:r>
              <a:rPr lang="en" sz="650">
                <a:latin typeface="Schoolbell"/>
                <a:ea typeface="Schoolbell"/>
                <a:cs typeface="Schoolbell"/>
                <a:sym typeface="Schoolbell"/>
              </a:rPr>
              <a:t>Children will learn to perform different styles of dance fluently. They will refine and improve dances adapting them to include the use of space, rhythm and </a:t>
            </a:r>
            <a:r>
              <a:rPr lang="en" sz="650">
                <a:latin typeface="Schoolbell"/>
                <a:ea typeface="Schoolbell"/>
                <a:cs typeface="Schoolbell"/>
                <a:sym typeface="Schoolbell"/>
              </a:rPr>
              <a:t>expression</a:t>
            </a:r>
            <a:r>
              <a:rPr lang="en" sz="650">
                <a:latin typeface="Schoolbell"/>
                <a:ea typeface="Schoolbell"/>
                <a:cs typeface="Schoolbell"/>
                <a:sym typeface="Schoolbell"/>
              </a:rPr>
              <a:t>.</a:t>
            </a:r>
            <a:endParaRPr sz="650">
              <a:latin typeface="Schoolbell"/>
              <a:ea typeface="Schoolbell"/>
              <a:cs typeface="Schoolbell"/>
              <a:sym typeface="Schoolbell"/>
            </a:endParaRPr>
          </a:p>
          <a:p>
            <a:pPr indent="0" lvl="0" marL="0" rtl="0" algn="ctr">
              <a:spcBef>
                <a:spcPts val="0"/>
              </a:spcBef>
              <a:spcAft>
                <a:spcPts val="0"/>
              </a:spcAft>
              <a:buNone/>
            </a:pPr>
            <a:r>
              <a:rPr lang="en" sz="750">
                <a:latin typeface="Schoolbell"/>
                <a:ea typeface="Schoolbell"/>
                <a:cs typeface="Schoolbell"/>
                <a:sym typeface="Schoolbell"/>
              </a:rPr>
              <a:t>Handball- Children will learn skills and tactics before playing the game and developing strategy and teamwork</a:t>
            </a:r>
            <a:endParaRPr sz="750">
              <a:latin typeface="Schoolbell"/>
              <a:ea typeface="Schoolbell"/>
              <a:cs typeface="Schoolbell"/>
              <a:sym typeface="Schoolbell"/>
            </a:endParaRPr>
          </a:p>
          <a:p>
            <a:pPr indent="0" lvl="0" marL="0" rtl="0" algn="ctr">
              <a:spcBef>
                <a:spcPts val="0"/>
              </a:spcBef>
              <a:spcAft>
                <a:spcPts val="0"/>
              </a:spcAft>
              <a:buNone/>
            </a:pPr>
            <a:r>
              <a:t/>
            </a:r>
            <a:endParaRPr sz="600">
              <a:latin typeface="Schoolbell"/>
              <a:ea typeface="Schoolbell"/>
              <a:cs typeface="Schoolbell"/>
              <a:sym typeface="Schoolbell"/>
            </a:endParaRPr>
          </a:p>
        </p:txBody>
      </p:sp>
      <p:sp>
        <p:nvSpPr>
          <p:cNvPr id="66" name="Google Shape;66;p13"/>
          <p:cNvSpPr txBox="1"/>
          <p:nvPr/>
        </p:nvSpPr>
        <p:spPr>
          <a:xfrm>
            <a:off x="8100750" y="3469575"/>
            <a:ext cx="997500" cy="16479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I.C.T</a:t>
            </a:r>
            <a:endParaRPr b="1">
              <a:latin typeface="Schoolbell"/>
              <a:ea typeface="Schoolbell"/>
              <a:cs typeface="Schoolbell"/>
              <a:sym typeface="Schoolbell"/>
            </a:endParaRPr>
          </a:p>
          <a:p>
            <a:pPr indent="0" lvl="0" marL="0" rtl="0" algn="ctr">
              <a:lnSpc>
                <a:spcPct val="107916"/>
              </a:lnSpc>
              <a:spcBef>
                <a:spcPts val="0"/>
              </a:spcBef>
              <a:spcAft>
                <a:spcPts val="0"/>
              </a:spcAft>
              <a:buClr>
                <a:schemeClr val="dk1"/>
              </a:buClr>
              <a:buSzPts val="1100"/>
              <a:buFont typeface="Arial"/>
              <a:buNone/>
            </a:pPr>
            <a:r>
              <a:rPr lang="en" sz="800">
                <a:solidFill>
                  <a:schemeClr val="dk1"/>
                </a:solidFill>
                <a:latin typeface="Schoolbell"/>
                <a:ea typeface="Schoolbell"/>
                <a:cs typeface="Schoolbell"/>
                <a:sym typeface="Schoolbell"/>
              </a:rPr>
              <a:t>E safety. What is your digital footprint.? How to develop safe habits online. How to develop respectful and healthy relationships online.</a:t>
            </a:r>
            <a:endParaRPr sz="1100">
              <a:latin typeface="Schoolbell"/>
              <a:ea typeface="Schoolbell"/>
              <a:cs typeface="Schoolbell"/>
              <a:sym typeface="Schoolbell"/>
            </a:endParaRPr>
          </a:p>
          <a:p>
            <a:pPr indent="0" lvl="0" marL="0" rtl="0" algn="ctr">
              <a:spcBef>
                <a:spcPts val="800"/>
              </a:spcBef>
              <a:spcAft>
                <a:spcPts val="0"/>
              </a:spcAft>
              <a:buNone/>
            </a:pPr>
            <a:r>
              <a:t/>
            </a:r>
            <a:endParaRPr sz="800">
              <a:latin typeface="Schoolbell"/>
              <a:ea typeface="Schoolbell"/>
              <a:cs typeface="Schoolbell"/>
              <a:sym typeface="Schoolbell"/>
            </a:endParaRPr>
          </a:p>
          <a:p>
            <a:pPr indent="0" lvl="0" marL="0" rtl="0" algn="ctr">
              <a:spcBef>
                <a:spcPts val="0"/>
              </a:spcBef>
              <a:spcAft>
                <a:spcPts val="0"/>
              </a:spcAft>
              <a:buNone/>
            </a:pPr>
            <a:r>
              <a:t/>
            </a:r>
            <a:endParaRPr sz="800">
              <a:latin typeface="Schoolbell"/>
              <a:ea typeface="Schoolbell"/>
              <a:cs typeface="Schoolbell"/>
              <a:sym typeface="Schoolbell"/>
            </a:endParaRPr>
          </a:p>
          <a:p>
            <a:pPr indent="0" lvl="0" marL="0" rtl="0" algn="ctr">
              <a:spcBef>
                <a:spcPts val="0"/>
              </a:spcBef>
              <a:spcAft>
                <a:spcPts val="0"/>
              </a:spcAft>
              <a:buNone/>
            </a:pPr>
            <a:r>
              <a:t/>
            </a:r>
            <a:endParaRPr b="1" sz="800">
              <a:latin typeface="Schoolbell"/>
              <a:ea typeface="Schoolbell"/>
              <a:cs typeface="Schoolbell"/>
              <a:sym typeface="Schoolbell"/>
            </a:endParaRPr>
          </a:p>
          <a:p>
            <a:pPr indent="0" lvl="0" marL="0" rtl="0" algn="ctr">
              <a:spcBef>
                <a:spcPts val="0"/>
              </a:spcBef>
              <a:spcAft>
                <a:spcPts val="0"/>
              </a:spcAft>
              <a:buNone/>
            </a:pPr>
            <a:r>
              <a:t/>
            </a:r>
            <a:endParaRPr b="1">
              <a:latin typeface="Schoolbell"/>
              <a:ea typeface="Schoolbell"/>
              <a:cs typeface="Schoolbell"/>
              <a:sym typeface="Schoolbell"/>
            </a:endParaRPr>
          </a:p>
          <a:p>
            <a:pPr indent="0" lvl="0" marL="0" rtl="0" algn="ctr">
              <a:spcBef>
                <a:spcPts val="0"/>
              </a:spcBef>
              <a:spcAft>
                <a:spcPts val="0"/>
              </a:spcAft>
              <a:buNone/>
            </a:pPr>
            <a:r>
              <a:t/>
            </a:r>
            <a:endParaRPr sz="700">
              <a:latin typeface="Schoolbell"/>
              <a:ea typeface="Schoolbell"/>
              <a:cs typeface="Schoolbell"/>
              <a:sym typeface="Schoolbell"/>
            </a:endParaRPr>
          </a:p>
        </p:txBody>
      </p:sp>
      <p:sp>
        <p:nvSpPr>
          <p:cNvPr id="67" name="Google Shape;67;p13"/>
          <p:cNvSpPr txBox="1"/>
          <p:nvPr/>
        </p:nvSpPr>
        <p:spPr>
          <a:xfrm>
            <a:off x="7087038" y="3469725"/>
            <a:ext cx="899400" cy="16479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a:latin typeface="Schoolbell"/>
                <a:ea typeface="Schoolbell"/>
                <a:cs typeface="Schoolbell"/>
                <a:sym typeface="Schoolbell"/>
              </a:rPr>
              <a:t>Music</a:t>
            </a:r>
            <a:endParaRPr b="1" sz="1000">
              <a:latin typeface="Schoolbell"/>
              <a:ea typeface="Schoolbell"/>
              <a:cs typeface="Schoolbell"/>
              <a:sym typeface="Schoolbell"/>
            </a:endParaRPr>
          </a:p>
          <a:p>
            <a:pPr indent="0" lvl="0" marL="0" rtl="0" algn="ctr">
              <a:spcBef>
                <a:spcPts val="0"/>
              </a:spcBef>
              <a:spcAft>
                <a:spcPts val="0"/>
              </a:spcAft>
              <a:buNone/>
            </a:pPr>
            <a:r>
              <a:rPr lang="en" sz="700">
                <a:latin typeface="Schoolbell"/>
                <a:ea typeface="Schoolbell"/>
                <a:cs typeface="Schoolbell"/>
                <a:sym typeface="Schoolbell"/>
              </a:rPr>
              <a:t>Night on a Bare Mountain is used in conjunction with an element of the plot from ‘Street Child’ as a starting point for the children to compose their own piece of incidental music.  Children will explore rhythm, beat and musical notation. </a:t>
            </a:r>
            <a:r>
              <a:rPr b="1" lang="en" sz="700">
                <a:latin typeface="Schoolbell"/>
                <a:ea typeface="Schoolbell"/>
                <a:cs typeface="Schoolbell"/>
                <a:sym typeface="Schoolbell"/>
              </a:rPr>
              <a:t> </a:t>
            </a:r>
            <a:endParaRPr b="1" sz="700">
              <a:latin typeface="Schoolbell"/>
              <a:ea typeface="Schoolbell"/>
              <a:cs typeface="Schoolbell"/>
              <a:sym typeface="Schoolbell"/>
            </a:endParaRPr>
          </a:p>
          <a:p>
            <a:pPr indent="0" lvl="0" marL="0" rtl="0" algn="l">
              <a:spcBef>
                <a:spcPts val="0"/>
              </a:spcBef>
              <a:spcAft>
                <a:spcPts val="0"/>
              </a:spcAft>
              <a:buNone/>
            </a:pPr>
            <a:r>
              <a:t/>
            </a:r>
            <a:endParaRPr b="1" sz="500">
              <a:latin typeface="Schoolbell"/>
              <a:ea typeface="Schoolbell"/>
              <a:cs typeface="Schoolbell"/>
              <a:sym typeface="Schoolbell"/>
            </a:endParaRPr>
          </a:p>
          <a:p>
            <a:pPr indent="0" lvl="0" marL="0" rtl="0" algn="ctr">
              <a:spcBef>
                <a:spcPts val="0"/>
              </a:spcBef>
              <a:spcAft>
                <a:spcPts val="0"/>
              </a:spcAft>
              <a:buNone/>
            </a:pPr>
            <a:r>
              <a:t/>
            </a:r>
            <a:endParaRPr sz="600">
              <a:latin typeface="Schoolbell"/>
              <a:ea typeface="Schoolbell"/>
              <a:cs typeface="Schoolbell"/>
              <a:sym typeface="Schoolbell"/>
            </a:endParaRPr>
          </a:p>
        </p:txBody>
      </p:sp>
      <p:sp>
        <p:nvSpPr>
          <p:cNvPr id="68" name="Google Shape;68;p13"/>
          <p:cNvSpPr txBox="1"/>
          <p:nvPr/>
        </p:nvSpPr>
        <p:spPr>
          <a:xfrm>
            <a:off x="3532600" y="2736350"/>
            <a:ext cx="2157300" cy="8490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lnSpc>
                <a:spcPct val="107916"/>
              </a:lnSpc>
              <a:spcBef>
                <a:spcPts val="0"/>
              </a:spcBef>
              <a:spcAft>
                <a:spcPts val="0"/>
              </a:spcAft>
              <a:buClr>
                <a:schemeClr val="dk1"/>
              </a:buClr>
              <a:buSzPts val="1100"/>
              <a:buFont typeface="Arial"/>
              <a:buNone/>
            </a:pPr>
            <a:r>
              <a:rPr b="1" lang="en" sz="1100">
                <a:latin typeface="Schoolbell"/>
                <a:ea typeface="Schoolbell"/>
                <a:cs typeface="Schoolbell"/>
                <a:sym typeface="Schoolbell"/>
              </a:rPr>
              <a:t>MFL</a:t>
            </a:r>
            <a:endParaRPr b="1" sz="1100">
              <a:latin typeface="Schoolbell"/>
              <a:ea typeface="Schoolbell"/>
              <a:cs typeface="Schoolbell"/>
              <a:sym typeface="Schoolbell"/>
            </a:endParaRPr>
          </a:p>
          <a:p>
            <a:pPr indent="0" lvl="0" marL="0" rtl="0" algn="ctr">
              <a:lnSpc>
                <a:spcPct val="107916"/>
              </a:lnSpc>
              <a:spcBef>
                <a:spcPts val="800"/>
              </a:spcBef>
              <a:spcAft>
                <a:spcPts val="0"/>
              </a:spcAft>
              <a:buClr>
                <a:schemeClr val="dk1"/>
              </a:buClr>
              <a:buSzPts val="1100"/>
              <a:buFont typeface="Arial"/>
              <a:buNone/>
            </a:pPr>
            <a:r>
              <a:rPr lang="en" sz="900">
                <a:latin typeface="Schoolbell"/>
                <a:ea typeface="Schoolbell"/>
                <a:cs typeface="Schoolbell"/>
                <a:sym typeface="Schoolbell"/>
              </a:rPr>
              <a:t>French Monster Pets - links to the learning about body parts, noun genders, articles and adjectives to describe. </a:t>
            </a:r>
            <a:endParaRPr sz="900">
              <a:latin typeface="Schoolbell"/>
              <a:ea typeface="Schoolbell"/>
              <a:cs typeface="Schoolbell"/>
              <a:sym typeface="Schoolbell"/>
            </a:endParaRPr>
          </a:p>
          <a:p>
            <a:pPr indent="0" lvl="0" marL="0" rtl="0" algn="ctr">
              <a:spcBef>
                <a:spcPts val="800"/>
              </a:spcBef>
              <a:spcAft>
                <a:spcPts val="0"/>
              </a:spcAft>
              <a:buNone/>
            </a:pPr>
            <a:r>
              <a:t/>
            </a:r>
            <a:endParaRPr b="1">
              <a:latin typeface="Schoolbell"/>
              <a:ea typeface="Schoolbell"/>
              <a:cs typeface="Schoolbell"/>
              <a:sym typeface="Schoolbell"/>
            </a:endParaRPr>
          </a:p>
          <a:p>
            <a:pPr indent="0" lvl="0" marL="0" rtl="0" algn="ctr">
              <a:spcBef>
                <a:spcPts val="0"/>
              </a:spcBef>
              <a:spcAft>
                <a:spcPts val="0"/>
              </a:spcAft>
              <a:buNone/>
            </a:pPr>
            <a:r>
              <a:t/>
            </a:r>
            <a:endParaRPr b="1">
              <a:latin typeface="Schoolbell"/>
              <a:ea typeface="Schoolbell"/>
              <a:cs typeface="Schoolbell"/>
              <a:sym typeface="Schoolbell"/>
            </a:endParaRPr>
          </a:p>
          <a:p>
            <a:pPr indent="0" lvl="0" marL="0" rtl="0" algn="ctr">
              <a:spcBef>
                <a:spcPts val="0"/>
              </a:spcBef>
              <a:spcAft>
                <a:spcPts val="0"/>
              </a:spcAft>
              <a:buNone/>
            </a:pPr>
            <a:r>
              <a:t/>
            </a:r>
            <a:endParaRPr sz="300">
              <a:latin typeface="Schoolbell"/>
              <a:ea typeface="Schoolbell"/>
              <a:cs typeface="Schoolbell"/>
              <a:sym typeface="Schoolbe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