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Schoolbell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Schoolbell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4037700" y="1886975"/>
            <a:ext cx="1427100" cy="1278300"/>
          </a:xfrm>
          <a:prstGeom prst="ellipse">
            <a:avLst/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38563" y="2046125"/>
            <a:ext cx="625375" cy="894825"/>
          </a:xfrm>
          <a:prstGeom prst="rect">
            <a:avLst/>
          </a:prstGeom>
          <a:noFill/>
          <a:ln cap="flat" cmpd="sng" w="9525">
            <a:solidFill>
              <a:srgbClr val="21212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56" name="Google Shape;56;p13"/>
          <p:cNvSpPr txBox="1"/>
          <p:nvPr/>
        </p:nvSpPr>
        <p:spPr>
          <a:xfrm>
            <a:off x="3642000" y="1494675"/>
            <a:ext cx="2218500" cy="324600"/>
          </a:xfrm>
          <a:prstGeom prst="rect">
            <a:avLst/>
          </a:prstGeom>
          <a:solidFill>
            <a:srgbClr val="1155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Schoolbell"/>
                <a:ea typeface="Schoolbell"/>
                <a:cs typeface="Schoolbell"/>
                <a:sym typeface="Schoolbell"/>
              </a:rPr>
              <a:t>Great Chart Primary School</a:t>
            </a:r>
            <a:endParaRPr b="1">
              <a:solidFill>
                <a:srgbClr val="FFFFFF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3584575" y="236725"/>
            <a:ext cx="2218500" cy="11529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School Value</a:t>
            </a:r>
            <a:endParaRPr b="1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Teamwork</a:t>
            </a:r>
            <a:endParaRPr b="1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3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What does it mean to be part of a community?</a:t>
            </a:r>
            <a:endParaRPr b="1" sz="13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169125" y="236725"/>
            <a:ext cx="3138300" cy="18093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English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Narrative - Stone Age Boy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Non Fiction -Stone Age animal fact files.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Narrative - How to skin a bear.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Instructions - How to Wash a Woolly Mammoth, You wouldn’t want to be a Mammoth Hunter.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900">
                <a:latin typeface="Schoolbell"/>
                <a:ea typeface="Schoolbell"/>
                <a:cs typeface="Schoolbell"/>
                <a:sym typeface="Schoolbell"/>
              </a:rPr>
              <a:t>                                        </a:t>
            </a:r>
            <a:r>
              <a:rPr b="1" lang="en" sz="900" u="sng">
                <a:latin typeface="Schoolbell"/>
                <a:ea typeface="Schoolbell"/>
                <a:cs typeface="Schoolbell"/>
                <a:sym typeface="Schoolbell"/>
              </a:rPr>
              <a:t>Skills</a:t>
            </a:r>
            <a:endParaRPr b="1" sz="900" u="sng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Full stops and capital letters, conjunctions, question Marks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adjectives, pronouns, past tense, prepositions, speech marks and verbs.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6080225" y="236725"/>
            <a:ext cx="2854200" cy="16977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Maths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alibri"/>
                <a:ea typeface="Calibri"/>
                <a:cs typeface="Calibri"/>
                <a:sym typeface="Calibri"/>
              </a:rPr>
              <a:t>       </a:t>
            </a:r>
            <a:r>
              <a:rPr lang="en">
                <a:latin typeface="Schoolbell"/>
                <a:ea typeface="Schoolbell"/>
                <a:cs typeface="Schoolbell"/>
                <a:sym typeface="Schoolbell"/>
              </a:rPr>
              <a:t>  </a:t>
            </a: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Place Value - representation to 100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Partition to 100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Recap of addition and subtraction.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Sequences of numbers.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10,100 more or less than numbers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Compare numbers to 1000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Schoolbell"/>
                <a:ea typeface="Schoolbell"/>
                <a:cs typeface="Schoolbell"/>
                <a:sym typeface="Schoolbell"/>
              </a:rPr>
              <a:t>                          </a:t>
            </a: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Times Tables focus 2x,5x,10x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6080225" y="2076325"/>
            <a:ext cx="2854200" cy="12783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alibri"/>
                <a:ea typeface="Calibri"/>
                <a:cs typeface="Calibri"/>
                <a:sym typeface="Calibri"/>
              </a:rPr>
              <a:t>Science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700">
                <a:latin typeface="Calibri"/>
                <a:ea typeface="Calibri"/>
                <a:cs typeface="Calibri"/>
                <a:sym typeface="Calibri"/>
              </a:rPr>
              <a:t>         </a:t>
            </a:r>
            <a:r>
              <a:rPr b="1" lang="en" sz="700">
                <a:latin typeface="Schoolbell"/>
                <a:ea typeface="Schoolbell"/>
                <a:cs typeface="Schoolbell"/>
                <a:sym typeface="Schoolbell"/>
              </a:rPr>
              <a:t>                             </a:t>
            </a:r>
            <a:r>
              <a:rPr b="1" lang="en" sz="1100">
                <a:latin typeface="Schoolbell"/>
                <a:ea typeface="Schoolbell"/>
                <a:cs typeface="Schoolbell"/>
                <a:sym typeface="Schoolbell"/>
              </a:rPr>
              <a:t>Rocks and Soils</a:t>
            </a:r>
            <a:endParaRPr b="1" sz="11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800">
                <a:latin typeface="Schoolbell"/>
                <a:ea typeface="Schoolbell"/>
                <a:cs typeface="Schoolbell"/>
                <a:sym typeface="Schoolbell"/>
              </a:rPr>
              <a:t>      </a:t>
            </a:r>
            <a:r>
              <a:rPr b="1" lang="en" sz="900">
                <a:latin typeface="Schoolbell"/>
                <a:ea typeface="Schoolbell"/>
                <a:cs typeface="Schoolbell"/>
                <a:sym typeface="Schoolbell"/>
              </a:rPr>
              <a:t>  </a:t>
            </a: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Compare and group together different kinds of rock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           Describe in simple terms how fossils are formed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Recognise that soils are made from rocks and organic matter.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3642000" y="3232975"/>
            <a:ext cx="2218500" cy="324600"/>
          </a:xfrm>
          <a:prstGeom prst="rect">
            <a:avLst/>
          </a:prstGeom>
          <a:solidFill>
            <a:srgbClr val="1155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Schoolbell"/>
                <a:ea typeface="Schoolbell"/>
                <a:cs typeface="Schoolbell"/>
                <a:sym typeface="Schoolbell"/>
              </a:rPr>
              <a:t>Year 3 Term 1 Curriculum</a:t>
            </a:r>
            <a:endParaRPr b="1">
              <a:solidFill>
                <a:srgbClr val="FFFFFF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129300" y="2157475"/>
            <a:ext cx="1683900" cy="13122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Art/DT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To apply prehistoric man made art - 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Cave Art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 To understand and apply prehistoric man made art.</a:t>
            </a: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3681838" y="3625275"/>
            <a:ext cx="997500" cy="15015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R.E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Schoolbell"/>
                <a:ea typeface="Schoolbell"/>
                <a:cs typeface="Schoolbell"/>
                <a:sym typeface="Schoolbell"/>
              </a:rPr>
              <a:t>       </a:t>
            </a: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Sikhism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Introduction to Sikhism and the beliefs within that religion.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4771700" y="3625275"/>
            <a:ext cx="997500" cy="15015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PSHE/RHE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How to be a good team-member</a:t>
            </a:r>
            <a:endParaRPr sz="10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Roles within a team</a:t>
            </a:r>
            <a:endParaRPr sz="10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School/class community</a:t>
            </a:r>
            <a:endParaRPr sz="10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1905575" y="2157475"/>
            <a:ext cx="1683900" cy="22509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History/Geography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       </a:t>
            </a:r>
            <a:r>
              <a:rPr b="1" lang="en" sz="1300">
                <a:latin typeface="Schoolbell"/>
                <a:ea typeface="Schoolbell"/>
                <a:cs typeface="Schoolbell"/>
                <a:sym typeface="Schoolbell"/>
              </a:rPr>
              <a:t>Stone Age</a:t>
            </a:r>
            <a:endParaRPr b="1" sz="13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Introduction to the Stone Age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Life in the Stone Age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How were tools made?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How were animals hunted and what were they used for?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Map drawing of a Mammoth hunt.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5951725" y="3469575"/>
            <a:ext cx="1575900" cy="15420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P.E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Indoor PE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Gymnastics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Balances - Sequence and body control.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Outdoor PE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Tennis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7618850" y="3496525"/>
            <a:ext cx="1285200" cy="15015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Computing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E-safety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Using online tools safely.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1905575" y="4483575"/>
            <a:ext cx="1635300" cy="6432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Music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Drumming.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African Call and Response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 u="sng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129300" y="3682725"/>
            <a:ext cx="1683900" cy="13122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French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choolbell"/>
                <a:ea typeface="Schoolbell"/>
                <a:cs typeface="Schoolbell"/>
                <a:sym typeface="Schoolbell"/>
              </a:rPr>
              <a:t>Greetings</a:t>
            </a:r>
            <a:endParaRPr sz="11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choolbell"/>
                <a:ea typeface="Schoolbell"/>
                <a:cs typeface="Schoolbell"/>
                <a:sym typeface="Schoolbell"/>
              </a:rPr>
              <a:t>Colours</a:t>
            </a:r>
            <a:endParaRPr sz="11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-385425" y="2976575"/>
            <a:ext cx="5537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3"/>
          <p:cNvSpPr/>
          <p:nvPr/>
        </p:nvSpPr>
        <p:spPr>
          <a:xfrm>
            <a:off x="4615500" y="2345925"/>
            <a:ext cx="6950" cy="4750"/>
          </a:xfrm>
          <a:custGeom>
            <a:rect b="b" l="l" r="r" t="t"/>
            <a:pathLst>
              <a:path extrusionOk="0" h="190" w="278">
                <a:moveTo>
                  <a:pt x="191" y="190"/>
                </a:moveTo>
                <a:cubicBezTo>
                  <a:pt x="278" y="168"/>
                  <a:pt x="90" y="0"/>
                  <a:pt x="0" y="0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2" name="Google Shape;72;p13"/>
          <p:cNvSpPr/>
          <p:nvPr/>
        </p:nvSpPr>
        <p:spPr>
          <a:xfrm>
            <a:off x="4700884" y="2257642"/>
            <a:ext cx="14650" cy="16825"/>
          </a:xfrm>
          <a:custGeom>
            <a:rect b="b" l="l" r="r" t="t"/>
            <a:pathLst>
              <a:path extrusionOk="0" h="673" w="586">
                <a:moveTo>
                  <a:pt x="205" y="102"/>
                </a:moveTo>
                <a:cubicBezTo>
                  <a:pt x="0" y="0"/>
                  <a:pt x="424" y="511"/>
                  <a:pt x="586" y="673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