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Schoolbell"/>
      <p:regular r:id="rId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Schoolbell-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cac837525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cac837525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B7B7B7"/>
        </a:solidFill>
      </p:bgPr>
    </p:bg>
    <p:spTree>
      <p:nvGrpSpPr>
        <p:cNvPr id="53" name="Shape 53"/>
        <p:cNvGrpSpPr/>
        <p:nvPr/>
      </p:nvGrpSpPr>
      <p:grpSpPr>
        <a:xfrm>
          <a:off x="0" y="0"/>
          <a:ext cx="0" cy="0"/>
          <a:chOff x="0" y="0"/>
          <a:chExt cx="0" cy="0"/>
        </a:xfrm>
      </p:grpSpPr>
      <p:sp>
        <p:nvSpPr>
          <p:cNvPr id="54" name="Google Shape;54;p13"/>
          <p:cNvSpPr/>
          <p:nvPr/>
        </p:nvSpPr>
        <p:spPr>
          <a:xfrm>
            <a:off x="4037700" y="1886975"/>
            <a:ext cx="1427100" cy="1278300"/>
          </a:xfrm>
          <a:prstGeom prst="ellipse">
            <a:avLst/>
          </a:prstGeom>
          <a:solidFill>
            <a:srgbClr val="1155CC"/>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55" name="Google Shape;55;p13"/>
          <p:cNvPicPr preferRelativeResize="0"/>
          <p:nvPr/>
        </p:nvPicPr>
        <p:blipFill>
          <a:blip r:embed="rId3">
            <a:alphaModFix/>
          </a:blip>
          <a:stretch>
            <a:fillRect/>
          </a:stretch>
        </p:blipFill>
        <p:spPr>
          <a:xfrm>
            <a:off x="4438563" y="2046125"/>
            <a:ext cx="625375" cy="894825"/>
          </a:xfrm>
          <a:prstGeom prst="rect">
            <a:avLst/>
          </a:prstGeom>
          <a:noFill/>
          <a:ln>
            <a:noFill/>
          </a:ln>
        </p:spPr>
      </p:pic>
      <p:sp>
        <p:nvSpPr>
          <p:cNvPr id="56" name="Google Shape;56;p13"/>
          <p:cNvSpPr txBox="1"/>
          <p:nvPr/>
        </p:nvSpPr>
        <p:spPr>
          <a:xfrm>
            <a:off x="3642000" y="1494675"/>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Schoolbell"/>
                <a:ea typeface="Schoolbell"/>
                <a:cs typeface="Schoolbell"/>
                <a:sym typeface="Schoolbell"/>
              </a:rPr>
              <a:t>Great Chart Primary School</a:t>
            </a:r>
            <a:endParaRPr b="1">
              <a:solidFill>
                <a:srgbClr val="FFFFFF"/>
              </a:solidFill>
              <a:latin typeface="Schoolbell"/>
              <a:ea typeface="Schoolbell"/>
              <a:cs typeface="Schoolbell"/>
              <a:sym typeface="Schoolbell"/>
            </a:endParaRPr>
          </a:p>
        </p:txBody>
      </p:sp>
      <p:sp>
        <p:nvSpPr>
          <p:cNvPr id="57" name="Google Shape;57;p13"/>
          <p:cNvSpPr txBox="1"/>
          <p:nvPr/>
        </p:nvSpPr>
        <p:spPr>
          <a:xfrm>
            <a:off x="3584575" y="236725"/>
            <a:ext cx="2218500" cy="11529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u="sng">
                <a:latin typeface="Comic Sans MS"/>
                <a:ea typeface="Comic Sans MS"/>
                <a:cs typeface="Comic Sans MS"/>
                <a:sym typeface="Comic Sans MS"/>
              </a:rPr>
              <a:t>School Value</a:t>
            </a:r>
            <a:endParaRPr b="1" u="sng">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rPr lang="en" sz="1200" u="sng">
                <a:latin typeface="Comic Sans MS"/>
                <a:ea typeface="Comic Sans MS"/>
                <a:cs typeface="Comic Sans MS"/>
                <a:sym typeface="Comic Sans MS"/>
              </a:rPr>
              <a:t>Kindness</a:t>
            </a:r>
            <a:endParaRPr sz="1200" u="sng">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t/>
            </a:r>
            <a:endParaRPr sz="700" u="sng">
              <a:latin typeface="Comic Sans MS"/>
              <a:ea typeface="Comic Sans MS"/>
              <a:cs typeface="Comic Sans MS"/>
              <a:sym typeface="Comic Sans MS"/>
            </a:endParaRPr>
          </a:p>
          <a:p>
            <a:pPr indent="0" lvl="0" marL="0" rtl="0" algn="ctr">
              <a:lnSpc>
                <a:spcPct val="115000"/>
              </a:lnSpc>
              <a:spcBef>
                <a:spcPts val="0"/>
              </a:spcBef>
              <a:spcAft>
                <a:spcPts val="0"/>
              </a:spcAft>
              <a:buClr>
                <a:schemeClr val="dk1"/>
              </a:buClr>
              <a:buSzPts val="1100"/>
              <a:buFont typeface="Arial"/>
              <a:buNone/>
            </a:pPr>
            <a:r>
              <a:rPr lang="en" sz="800">
                <a:latin typeface="Comic Sans MS"/>
                <a:ea typeface="Comic Sans MS"/>
                <a:cs typeface="Comic Sans MS"/>
                <a:sym typeface="Comic Sans MS"/>
              </a:rPr>
              <a:t>For the children to understand the impact that kindness has on ourselves, on our relationship and in our community.</a:t>
            </a:r>
            <a:endParaRPr sz="800">
              <a:latin typeface="Comic Sans MS"/>
              <a:ea typeface="Comic Sans MS"/>
              <a:cs typeface="Comic Sans MS"/>
              <a:sym typeface="Comic Sans MS"/>
            </a:endParaRPr>
          </a:p>
          <a:p>
            <a:pPr indent="0" lvl="0" marL="0" rtl="0" algn="ctr">
              <a:spcBef>
                <a:spcPts val="0"/>
              </a:spcBef>
              <a:spcAft>
                <a:spcPts val="0"/>
              </a:spcAft>
              <a:buNone/>
            </a:pPr>
            <a:r>
              <a:t/>
            </a:r>
            <a:endParaRPr>
              <a:latin typeface="Schoolbell"/>
              <a:ea typeface="Schoolbell"/>
              <a:cs typeface="Schoolbell"/>
              <a:sym typeface="Schoolbell"/>
            </a:endParaRPr>
          </a:p>
        </p:txBody>
      </p:sp>
      <p:sp>
        <p:nvSpPr>
          <p:cNvPr id="58" name="Google Shape;58;p13"/>
          <p:cNvSpPr txBox="1"/>
          <p:nvPr/>
        </p:nvSpPr>
        <p:spPr>
          <a:xfrm>
            <a:off x="169125" y="236725"/>
            <a:ext cx="3138300" cy="18093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100">
                <a:latin typeface="Comic Sans MS"/>
                <a:ea typeface="Comic Sans MS"/>
                <a:cs typeface="Comic Sans MS"/>
                <a:sym typeface="Comic Sans MS"/>
              </a:rPr>
              <a:t>English</a:t>
            </a:r>
            <a:endParaRPr b="1" sz="1100">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latin typeface="Comic Sans MS"/>
                <a:ea typeface="Comic Sans MS"/>
                <a:cs typeface="Comic Sans MS"/>
                <a:sym typeface="Comic Sans MS"/>
              </a:rPr>
              <a:t>This term the children will continue to develop their </a:t>
            </a:r>
            <a:r>
              <a:rPr lang="en" sz="700">
                <a:latin typeface="Comic Sans MS"/>
                <a:ea typeface="Comic Sans MS"/>
                <a:cs typeface="Comic Sans MS"/>
                <a:sym typeface="Comic Sans MS"/>
              </a:rPr>
              <a:t>creative</a:t>
            </a:r>
            <a:r>
              <a:rPr lang="en" sz="700">
                <a:latin typeface="Comic Sans MS"/>
                <a:ea typeface="Comic Sans MS"/>
                <a:cs typeface="Comic Sans MS"/>
                <a:sym typeface="Comic Sans MS"/>
              </a:rPr>
              <a:t> expression and technical skills through a wide range of writing opportunities around our theme, Let’s Go On Safari. We will continue to support and develop the children’s use and understanding of grammar, sentence structure and presentation  W</a:t>
            </a:r>
            <a:r>
              <a:rPr lang="en" sz="700">
                <a:latin typeface="Comic Sans MS"/>
                <a:ea typeface="Comic Sans MS"/>
                <a:cs typeface="Comic Sans MS"/>
                <a:sym typeface="Comic Sans MS"/>
              </a:rPr>
              <a:t>e will continue to implement Language Through Colour and Talk Partners i</a:t>
            </a:r>
            <a:r>
              <a:rPr lang="en" sz="700">
                <a:latin typeface="Comic Sans MS"/>
                <a:ea typeface="Comic Sans MS"/>
                <a:cs typeface="Comic Sans MS"/>
                <a:sym typeface="Comic Sans MS"/>
              </a:rPr>
              <a:t>n order to support the </a:t>
            </a:r>
            <a:r>
              <a:rPr lang="en" sz="700">
                <a:latin typeface="Comic Sans MS"/>
                <a:ea typeface="Comic Sans MS"/>
                <a:cs typeface="Comic Sans MS"/>
                <a:sym typeface="Comic Sans MS"/>
              </a:rPr>
              <a:t>children's</a:t>
            </a:r>
            <a:r>
              <a:rPr lang="en" sz="700">
                <a:latin typeface="Comic Sans MS"/>
                <a:ea typeface="Comic Sans MS"/>
                <a:cs typeface="Comic Sans MS"/>
                <a:sym typeface="Comic Sans MS"/>
              </a:rPr>
              <a:t> </a:t>
            </a:r>
            <a:r>
              <a:rPr lang="en" sz="700">
                <a:latin typeface="Comic Sans MS"/>
                <a:ea typeface="Comic Sans MS"/>
                <a:cs typeface="Comic Sans MS"/>
                <a:sym typeface="Comic Sans MS"/>
              </a:rPr>
              <a:t>understanding</a:t>
            </a:r>
            <a:r>
              <a:rPr lang="en" sz="700">
                <a:latin typeface="Comic Sans MS"/>
                <a:ea typeface="Comic Sans MS"/>
                <a:cs typeface="Comic Sans MS"/>
                <a:sym typeface="Comic Sans MS"/>
              </a:rPr>
              <a:t> and growing independence.  This term’s texts will be focused around Africa </a:t>
            </a:r>
            <a:r>
              <a:rPr lang="en" sz="700">
                <a:latin typeface="Comic Sans MS"/>
                <a:ea typeface="Comic Sans MS"/>
                <a:cs typeface="Comic Sans MS"/>
                <a:sym typeface="Comic Sans MS"/>
              </a:rPr>
              <a:t>and</a:t>
            </a:r>
            <a:r>
              <a:rPr lang="en" sz="700">
                <a:latin typeface="Comic Sans MS"/>
                <a:ea typeface="Comic Sans MS"/>
                <a:cs typeface="Comic Sans MS"/>
                <a:sym typeface="Comic Sans MS"/>
              </a:rPr>
              <a:t> </a:t>
            </a:r>
            <a:r>
              <a:rPr lang="en" sz="700">
                <a:latin typeface="Comic Sans MS"/>
                <a:ea typeface="Comic Sans MS"/>
                <a:cs typeface="Comic Sans MS"/>
                <a:sym typeface="Comic Sans MS"/>
              </a:rPr>
              <a:t>include</a:t>
            </a:r>
            <a:r>
              <a:rPr lang="en" sz="700">
                <a:latin typeface="Comic Sans MS"/>
                <a:ea typeface="Comic Sans MS"/>
                <a:cs typeface="Comic Sans MS"/>
                <a:sym typeface="Comic Sans MS"/>
              </a:rPr>
              <a:t> </a:t>
            </a:r>
            <a:r>
              <a:rPr lang="en" sz="700">
                <a:latin typeface="Comic Sans MS"/>
                <a:ea typeface="Comic Sans MS"/>
                <a:cs typeface="Comic Sans MS"/>
                <a:sym typeface="Comic Sans MS"/>
              </a:rPr>
              <a:t>themes such as identity, diversity and belonging.</a:t>
            </a:r>
            <a:endParaRPr sz="700">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latin typeface="Comic Sans MS"/>
                <a:ea typeface="Comic Sans MS"/>
                <a:cs typeface="Comic Sans MS"/>
                <a:sym typeface="Comic Sans MS"/>
              </a:rPr>
              <a:t>Children will continue to have daily phonics lessons.  We will be continuing with Phase 5b of Letters and Sounds and Year 1 high frequency word list.</a:t>
            </a:r>
            <a:r>
              <a:rPr lang="en" sz="700">
                <a:latin typeface="Times New Roman"/>
                <a:ea typeface="Times New Roman"/>
                <a:cs typeface="Times New Roman"/>
                <a:sym typeface="Times New Roman"/>
              </a:rPr>
              <a:t> </a:t>
            </a:r>
            <a:endParaRPr sz="700">
              <a:latin typeface="Times New Roman"/>
              <a:ea typeface="Times New Roman"/>
              <a:cs typeface="Times New Roman"/>
              <a:sym typeface="Times New Roman"/>
            </a:endParaRPr>
          </a:p>
          <a:p>
            <a:pPr indent="0" lvl="0" marL="0" rtl="0" algn="ctr">
              <a:spcBef>
                <a:spcPts val="0"/>
              </a:spcBef>
              <a:spcAft>
                <a:spcPts val="0"/>
              </a:spcAft>
              <a:buNone/>
            </a:pPr>
            <a:r>
              <a:t/>
            </a:r>
            <a:endParaRPr>
              <a:latin typeface="Schoolbell"/>
              <a:ea typeface="Schoolbell"/>
              <a:cs typeface="Schoolbell"/>
              <a:sym typeface="Schoolbell"/>
            </a:endParaRPr>
          </a:p>
        </p:txBody>
      </p:sp>
      <p:sp>
        <p:nvSpPr>
          <p:cNvPr id="59" name="Google Shape;59;p13"/>
          <p:cNvSpPr txBox="1"/>
          <p:nvPr/>
        </p:nvSpPr>
        <p:spPr>
          <a:xfrm>
            <a:off x="6080225" y="236725"/>
            <a:ext cx="2854200" cy="19656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omic Sans MS"/>
                <a:ea typeface="Comic Sans MS"/>
                <a:cs typeface="Comic Sans MS"/>
                <a:sym typeface="Comic Sans MS"/>
              </a:rPr>
              <a:t>Maths</a:t>
            </a:r>
            <a:endParaRPr b="1">
              <a:latin typeface="Comic Sans MS"/>
              <a:ea typeface="Comic Sans MS"/>
              <a:cs typeface="Comic Sans MS"/>
              <a:sym typeface="Comic Sans MS"/>
            </a:endParaRPr>
          </a:p>
          <a:p>
            <a:pPr indent="0" lvl="0" marL="0" rtl="0" algn="ctr">
              <a:spcBef>
                <a:spcPts val="0"/>
              </a:spcBef>
              <a:spcAft>
                <a:spcPts val="0"/>
              </a:spcAft>
              <a:buNone/>
            </a:pPr>
            <a:r>
              <a:rPr lang="en" sz="700">
                <a:solidFill>
                  <a:schemeClr val="dk1"/>
                </a:solidFill>
                <a:latin typeface="Comic Sans MS"/>
                <a:ea typeface="Comic Sans MS"/>
                <a:cs typeface="Comic Sans MS"/>
                <a:sym typeface="Comic Sans MS"/>
              </a:rPr>
              <a:t>This term we will learn to:.</a:t>
            </a:r>
            <a:endParaRPr sz="700">
              <a:solidFill>
                <a:schemeClr val="dk1"/>
              </a:solidFill>
              <a:latin typeface="Comic Sans MS"/>
              <a:ea typeface="Comic Sans MS"/>
              <a:cs typeface="Comic Sans MS"/>
              <a:sym typeface="Comic Sans MS"/>
            </a:endParaRPr>
          </a:p>
          <a:p>
            <a:pPr indent="0" lvl="0" marL="0" rtl="0" algn="ctr">
              <a:spcBef>
                <a:spcPts val="0"/>
              </a:spcBef>
              <a:spcAft>
                <a:spcPts val="0"/>
              </a:spcAft>
              <a:buNone/>
            </a:pPr>
            <a:r>
              <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solidFill>
                  <a:schemeClr val="dk1"/>
                </a:solidFill>
                <a:latin typeface="Comic Sans MS"/>
                <a:ea typeface="Comic Sans MS"/>
                <a:cs typeface="Comic Sans MS"/>
                <a:sym typeface="Comic Sans MS"/>
              </a:rPr>
              <a:t>Counting forwards and </a:t>
            </a:r>
            <a:r>
              <a:rPr lang="en" sz="700">
                <a:solidFill>
                  <a:schemeClr val="dk1"/>
                </a:solidFill>
                <a:latin typeface="Comic Sans MS"/>
                <a:ea typeface="Comic Sans MS"/>
                <a:cs typeface="Comic Sans MS"/>
                <a:sym typeface="Comic Sans MS"/>
              </a:rPr>
              <a:t>backwards</a:t>
            </a:r>
            <a:r>
              <a:rPr lang="en" sz="700">
                <a:solidFill>
                  <a:schemeClr val="dk1"/>
                </a:solidFill>
                <a:latin typeface="Comic Sans MS"/>
                <a:ea typeface="Comic Sans MS"/>
                <a:cs typeface="Comic Sans MS"/>
                <a:sym typeface="Comic Sans MS"/>
              </a:rPr>
              <a:t> in 2’s, 5’;s and 10’s.</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solidFill>
                  <a:schemeClr val="dk1"/>
                </a:solidFill>
                <a:latin typeface="Comic Sans MS"/>
                <a:ea typeface="Comic Sans MS"/>
                <a:cs typeface="Comic Sans MS"/>
                <a:sym typeface="Comic Sans MS"/>
              </a:rPr>
              <a:t>Making and adding equal groups.</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solidFill>
                  <a:schemeClr val="dk1"/>
                </a:solidFill>
                <a:latin typeface="Comic Sans MS"/>
                <a:ea typeface="Comic Sans MS"/>
                <a:cs typeface="Comic Sans MS"/>
                <a:sym typeface="Comic Sans MS"/>
              </a:rPr>
              <a:t>Finding half and quarters of shapes and numbers.</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solidFill>
                  <a:schemeClr val="dk1"/>
                </a:solidFill>
                <a:latin typeface="Comic Sans MS"/>
                <a:ea typeface="Comic Sans MS"/>
                <a:cs typeface="Comic Sans MS"/>
                <a:sym typeface="Comic Sans MS"/>
              </a:rPr>
              <a:t>Beginning multiplication and division through grouping and share of physical and pictorial resources. </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solidFill>
                  <a:schemeClr val="dk1"/>
                </a:solidFill>
                <a:latin typeface="Comic Sans MS"/>
                <a:ea typeface="Comic Sans MS"/>
                <a:cs typeface="Comic Sans MS"/>
                <a:sym typeface="Comic Sans MS"/>
              </a:rPr>
              <a:t>Read, write and understand mathematical statements involving addition (+), subtraction (-) and equals (=) signs.</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solidFill>
                  <a:schemeClr val="dk1"/>
                </a:solidFill>
                <a:latin typeface="Comic Sans MS"/>
                <a:ea typeface="Comic Sans MS"/>
                <a:cs typeface="Comic Sans MS"/>
                <a:sym typeface="Comic Sans MS"/>
              </a:rPr>
              <a:t>Use of position and direction through </a:t>
            </a:r>
            <a:r>
              <a:rPr lang="en" sz="700">
                <a:solidFill>
                  <a:schemeClr val="dk1"/>
                </a:solidFill>
                <a:latin typeface="Comic Sans MS"/>
                <a:ea typeface="Comic Sans MS"/>
                <a:cs typeface="Comic Sans MS"/>
                <a:sym typeface="Comic Sans MS"/>
              </a:rPr>
              <a:t>describing</a:t>
            </a:r>
            <a:r>
              <a:rPr lang="en" sz="700">
                <a:solidFill>
                  <a:schemeClr val="dk1"/>
                </a:solidFill>
                <a:latin typeface="Comic Sans MS"/>
                <a:ea typeface="Comic Sans MS"/>
                <a:cs typeface="Comic Sans MS"/>
                <a:sym typeface="Comic Sans MS"/>
              </a:rPr>
              <a:t> turns.</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solidFill>
                  <a:schemeClr val="dk1"/>
                </a:solidFill>
                <a:latin typeface="Comic Sans MS"/>
                <a:ea typeface="Comic Sans MS"/>
                <a:cs typeface="Comic Sans MS"/>
                <a:sym typeface="Comic Sans MS"/>
              </a:rPr>
              <a:t>We will continue to practise rapid recall of number bonds.</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solidFill>
                  <a:schemeClr val="dk1"/>
                </a:solidFill>
                <a:latin typeface="Comic Sans MS"/>
                <a:ea typeface="Comic Sans MS"/>
                <a:cs typeface="Comic Sans MS"/>
                <a:sym typeface="Comic Sans MS"/>
              </a:rPr>
              <a:t>We will continue to use ‘Maths Talk’ to improve our understanding and maths vocabulary.</a:t>
            </a:r>
            <a:endParaRPr sz="700">
              <a:latin typeface="Comic Sans MS"/>
              <a:ea typeface="Comic Sans MS"/>
              <a:cs typeface="Comic Sans MS"/>
              <a:sym typeface="Comic Sans MS"/>
            </a:endParaRPr>
          </a:p>
        </p:txBody>
      </p:sp>
      <p:sp>
        <p:nvSpPr>
          <p:cNvPr id="60" name="Google Shape;60;p13"/>
          <p:cNvSpPr txBox="1"/>
          <p:nvPr/>
        </p:nvSpPr>
        <p:spPr>
          <a:xfrm>
            <a:off x="6080225" y="2355275"/>
            <a:ext cx="2854200" cy="10302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Comic Sans MS"/>
                <a:ea typeface="Comic Sans MS"/>
                <a:cs typeface="Comic Sans MS"/>
                <a:sym typeface="Comic Sans MS"/>
              </a:rPr>
              <a:t>Science</a:t>
            </a:r>
            <a:endParaRPr b="1" sz="1000">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u="sng">
                <a:solidFill>
                  <a:srgbClr val="333333"/>
                </a:solidFill>
                <a:latin typeface="Comic Sans MS"/>
                <a:ea typeface="Comic Sans MS"/>
                <a:cs typeface="Comic Sans MS"/>
                <a:sym typeface="Comic Sans MS"/>
              </a:rPr>
              <a:t>Plants</a:t>
            </a:r>
            <a:r>
              <a:rPr lang="en" sz="700" u="sng">
                <a:solidFill>
                  <a:srgbClr val="333333"/>
                </a:solidFill>
                <a:latin typeface="Comic Sans MS"/>
                <a:ea typeface="Comic Sans MS"/>
                <a:cs typeface="Comic Sans MS"/>
                <a:sym typeface="Comic Sans MS"/>
              </a:rPr>
              <a:t> </a:t>
            </a:r>
            <a:r>
              <a:rPr lang="en" sz="700">
                <a:solidFill>
                  <a:srgbClr val="333333"/>
                </a:solidFill>
                <a:latin typeface="Comic Sans MS"/>
                <a:ea typeface="Comic Sans MS"/>
                <a:cs typeface="Comic Sans MS"/>
                <a:sym typeface="Comic Sans MS"/>
              </a:rPr>
              <a:t>- This term the children will being </a:t>
            </a:r>
            <a:r>
              <a:rPr lang="en" sz="700">
                <a:solidFill>
                  <a:srgbClr val="333333"/>
                </a:solidFill>
                <a:latin typeface="Comic Sans MS"/>
                <a:ea typeface="Comic Sans MS"/>
                <a:cs typeface="Comic Sans MS"/>
                <a:sym typeface="Comic Sans MS"/>
              </a:rPr>
              <a:t>looking</a:t>
            </a:r>
            <a:r>
              <a:rPr lang="en" sz="700">
                <a:solidFill>
                  <a:srgbClr val="333333"/>
                </a:solidFill>
                <a:latin typeface="Comic Sans MS"/>
                <a:ea typeface="Comic Sans MS"/>
                <a:cs typeface="Comic Sans MS"/>
                <a:sym typeface="Comic Sans MS"/>
              </a:rPr>
              <a:t> at the Wonderful World of Plants.  They will have </a:t>
            </a:r>
            <a:r>
              <a:rPr lang="en" sz="700">
                <a:solidFill>
                  <a:srgbClr val="333333"/>
                </a:solidFill>
                <a:latin typeface="Comic Sans MS"/>
                <a:ea typeface="Comic Sans MS"/>
                <a:cs typeface="Comic Sans MS"/>
                <a:sym typeface="Comic Sans MS"/>
              </a:rPr>
              <a:t>opportunities</a:t>
            </a:r>
            <a:r>
              <a:rPr lang="en" sz="700">
                <a:solidFill>
                  <a:srgbClr val="333333"/>
                </a:solidFill>
                <a:latin typeface="Comic Sans MS"/>
                <a:ea typeface="Comic Sans MS"/>
                <a:cs typeface="Comic Sans MS"/>
                <a:sym typeface="Comic Sans MS"/>
              </a:rPr>
              <a:t> to </a:t>
            </a:r>
            <a:r>
              <a:rPr lang="en" sz="700">
                <a:solidFill>
                  <a:srgbClr val="333333"/>
                </a:solidFill>
                <a:latin typeface="Comic Sans MS"/>
                <a:ea typeface="Comic Sans MS"/>
                <a:cs typeface="Comic Sans MS"/>
                <a:sym typeface="Comic Sans MS"/>
              </a:rPr>
              <a:t>explore</a:t>
            </a:r>
            <a:r>
              <a:rPr lang="en" sz="700">
                <a:solidFill>
                  <a:srgbClr val="333333"/>
                </a:solidFill>
                <a:latin typeface="Comic Sans MS"/>
                <a:ea typeface="Comic Sans MS"/>
                <a:cs typeface="Comic Sans MS"/>
                <a:sym typeface="Comic Sans MS"/>
              </a:rPr>
              <a:t> our </a:t>
            </a:r>
            <a:r>
              <a:rPr lang="en" sz="700">
                <a:solidFill>
                  <a:srgbClr val="333333"/>
                </a:solidFill>
                <a:latin typeface="Comic Sans MS"/>
                <a:ea typeface="Comic Sans MS"/>
                <a:cs typeface="Comic Sans MS"/>
                <a:sym typeface="Comic Sans MS"/>
              </a:rPr>
              <a:t>outdoor</a:t>
            </a:r>
            <a:r>
              <a:rPr lang="en" sz="700">
                <a:solidFill>
                  <a:srgbClr val="333333"/>
                </a:solidFill>
                <a:latin typeface="Comic Sans MS"/>
                <a:ea typeface="Comic Sans MS"/>
                <a:cs typeface="Comic Sans MS"/>
                <a:sym typeface="Comic Sans MS"/>
              </a:rPr>
              <a:t> </a:t>
            </a:r>
            <a:r>
              <a:rPr lang="en" sz="700">
                <a:solidFill>
                  <a:srgbClr val="333333"/>
                </a:solidFill>
                <a:latin typeface="Comic Sans MS"/>
                <a:ea typeface="Comic Sans MS"/>
                <a:cs typeface="Comic Sans MS"/>
                <a:sym typeface="Comic Sans MS"/>
              </a:rPr>
              <a:t>environment</a:t>
            </a:r>
            <a:r>
              <a:rPr lang="en" sz="700">
                <a:solidFill>
                  <a:srgbClr val="333333"/>
                </a:solidFill>
                <a:latin typeface="Comic Sans MS"/>
                <a:ea typeface="Comic Sans MS"/>
                <a:cs typeface="Comic Sans MS"/>
                <a:sym typeface="Comic Sans MS"/>
              </a:rPr>
              <a:t> and try to identify and classify the plants we have.  We will also be continuing with Seasonal Change, as the children explore how the world around us has changes in Spring. </a:t>
            </a:r>
            <a:endParaRPr b="1" sz="700">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t/>
            </a:r>
            <a:endParaRPr sz="650">
              <a:latin typeface="Times New Roman"/>
              <a:ea typeface="Times New Roman"/>
              <a:cs typeface="Times New Roman"/>
              <a:sym typeface="Times New Roman"/>
            </a:endParaRPr>
          </a:p>
          <a:p>
            <a:pPr indent="0" lvl="0" marL="0" rtl="0" algn="ctr">
              <a:spcBef>
                <a:spcPts val="0"/>
              </a:spcBef>
              <a:spcAft>
                <a:spcPts val="0"/>
              </a:spcAft>
              <a:buNone/>
            </a:pPr>
            <a:r>
              <a:t/>
            </a:r>
            <a:endParaRPr b="1" sz="650">
              <a:latin typeface="Times New Roman"/>
              <a:ea typeface="Times New Roman"/>
              <a:cs typeface="Times New Roman"/>
              <a:sym typeface="Times New Roman"/>
            </a:endParaRPr>
          </a:p>
        </p:txBody>
      </p:sp>
      <p:sp>
        <p:nvSpPr>
          <p:cNvPr id="61" name="Google Shape;61;p13"/>
          <p:cNvSpPr txBox="1"/>
          <p:nvPr/>
        </p:nvSpPr>
        <p:spPr>
          <a:xfrm>
            <a:off x="3642000" y="3232975"/>
            <a:ext cx="2218500" cy="324600"/>
          </a:xfrm>
          <a:prstGeom prst="rect">
            <a:avLst/>
          </a:prstGeom>
          <a:solidFill>
            <a:srgbClr val="1155CC"/>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Schoolbell"/>
                <a:ea typeface="Schoolbell"/>
                <a:cs typeface="Schoolbell"/>
                <a:sym typeface="Schoolbell"/>
              </a:rPr>
              <a:t>Year 1 Term 5 Curriculum</a:t>
            </a:r>
            <a:endParaRPr b="1">
              <a:solidFill>
                <a:srgbClr val="FFFFFF"/>
              </a:solidFill>
              <a:latin typeface="Schoolbell"/>
              <a:ea typeface="Schoolbell"/>
              <a:cs typeface="Schoolbell"/>
              <a:sym typeface="Schoolbell"/>
            </a:endParaRPr>
          </a:p>
        </p:txBody>
      </p:sp>
      <p:sp>
        <p:nvSpPr>
          <p:cNvPr id="62" name="Google Shape;62;p13"/>
          <p:cNvSpPr txBox="1"/>
          <p:nvPr/>
        </p:nvSpPr>
        <p:spPr>
          <a:xfrm>
            <a:off x="169150" y="2093175"/>
            <a:ext cx="1683900" cy="20940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omic Sans MS"/>
                <a:ea typeface="Comic Sans MS"/>
                <a:cs typeface="Comic Sans MS"/>
                <a:sym typeface="Comic Sans MS"/>
              </a:rPr>
              <a:t>Art/DT</a:t>
            </a:r>
            <a:endParaRPr b="1">
              <a:latin typeface="Comic Sans MS"/>
              <a:ea typeface="Comic Sans MS"/>
              <a:cs typeface="Comic Sans MS"/>
              <a:sym typeface="Comic Sans MS"/>
            </a:endParaRPr>
          </a:p>
          <a:p>
            <a:pPr indent="0" lvl="0" marL="0" rtl="0" algn="ctr">
              <a:spcBef>
                <a:spcPts val="0"/>
              </a:spcBef>
              <a:spcAft>
                <a:spcPts val="0"/>
              </a:spcAft>
              <a:buNone/>
            </a:pPr>
            <a:r>
              <a:t/>
            </a:r>
            <a:endParaRPr b="1" sz="800">
              <a:latin typeface="Comic Sans MS"/>
              <a:ea typeface="Comic Sans MS"/>
              <a:cs typeface="Comic Sans MS"/>
              <a:sym typeface="Comic Sans MS"/>
            </a:endParaRPr>
          </a:p>
          <a:p>
            <a:pPr indent="0" lvl="0" marL="0" rtl="0" algn="ctr">
              <a:spcBef>
                <a:spcPts val="0"/>
              </a:spcBef>
              <a:spcAft>
                <a:spcPts val="0"/>
              </a:spcAft>
              <a:buNone/>
            </a:pPr>
            <a:r>
              <a:rPr lang="en" sz="700" u="sng">
                <a:latin typeface="Comic Sans MS"/>
                <a:ea typeface="Comic Sans MS"/>
                <a:cs typeface="Comic Sans MS"/>
                <a:sym typeface="Comic Sans MS"/>
              </a:rPr>
              <a:t>African Art</a:t>
            </a:r>
            <a:endParaRPr sz="700" u="sng">
              <a:latin typeface="Comic Sans MS"/>
              <a:ea typeface="Comic Sans MS"/>
              <a:cs typeface="Comic Sans MS"/>
              <a:sym typeface="Comic Sans MS"/>
            </a:endParaRPr>
          </a:p>
          <a:p>
            <a:pPr indent="0" lvl="0" marL="0" rtl="0" algn="ctr">
              <a:spcBef>
                <a:spcPts val="0"/>
              </a:spcBef>
              <a:spcAft>
                <a:spcPts val="0"/>
              </a:spcAft>
              <a:buNone/>
            </a:pPr>
            <a:r>
              <a:t/>
            </a:r>
            <a:endParaRPr sz="700">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rPr lang="en" sz="700">
                <a:solidFill>
                  <a:srgbClr val="353535"/>
                </a:solidFill>
                <a:highlight>
                  <a:srgbClr val="FFFFFF"/>
                </a:highlight>
                <a:latin typeface="Comic Sans MS"/>
                <a:ea typeface="Comic Sans MS"/>
                <a:cs typeface="Comic Sans MS"/>
                <a:sym typeface="Comic Sans MS"/>
              </a:rPr>
              <a:t>This term we will be exploring the colours and patterns of the African landscape and native tribes with this 'African Art' topic. The children will be creating African patterns, exploring the Maasai culture and their amazing homemade jewellery. </a:t>
            </a:r>
            <a:endParaRPr sz="700">
              <a:solidFill>
                <a:srgbClr val="353535"/>
              </a:solidFill>
              <a:highlight>
                <a:srgbClr val="FFFFFF"/>
              </a:highlight>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t/>
            </a:r>
            <a:endParaRPr sz="700">
              <a:solidFill>
                <a:srgbClr val="353535"/>
              </a:solidFill>
              <a:highlight>
                <a:srgbClr val="FFFFFF"/>
              </a:highlight>
              <a:latin typeface="Comic Sans MS"/>
              <a:ea typeface="Comic Sans MS"/>
              <a:cs typeface="Comic Sans MS"/>
              <a:sym typeface="Comic Sans MS"/>
            </a:endParaRPr>
          </a:p>
          <a:p>
            <a:pPr indent="0" lvl="0" marL="0" rtl="0" algn="ctr">
              <a:spcBef>
                <a:spcPts val="0"/>
              </a:spcBef>
              <a:spcAft>
                <a:spcPts val="0"/>
              </a:spcAft>
              <a:buClr>
                <a:schemeClr val="dk1"/>
              </a:buClr>
              <a:buSzPts val="1100"/>
              <a:buFont typeface="Arial"/>
              <a:buNone/>
            </a:pPr>
            <a:r>
              <a:rPr lang="en" sz="700">
                <a:solidFill>
                  <a:srgbClr val="353535"/>
                </a:solidFill>
                <a:highlight>
                  <a:srgbClr val="FFFFFF"/>
                </a:highlight>
                <a:latin typeface="Comic Sans MS"/>
                <a:ea typeface="Comic Sans MS"/>
                <a:cs typeface="Comic Sans MS"/>
                <a:sym typeface="Comic Sans MS"/>
              </a:rPr>
              <a:t>The children will learn how to make and decorate tribal masks and water jars, admire the beautiful African sunsets and so much more!</a:t>
            </a:r>
            <a:endParaRPr sz="700">
              <a:latin typeface="Schoolbell"/>
              <a:ea typeface="Schoolbell"/>
              <a:cs typeface="Schoolbell"/>
              <a:sym typeface="Schoolbell"/>
            </a:endParaRPr>
          </a:p>
        </p:txBody>
      </p:sp>
      <p:sp>
        <p:nvSpPr>
          <p:cNvPr id="63" name="Google Shape;63;p13"/>
          <p:cNvSpPr txBox="1"/>
          <p:nvPr/>
        </p:nvSpPr>
        <p:spPr>
          <a:xfrm>
            <a:off x="3681838" y="3625275"/>
            <a:ext cx="99750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omic Sans MS"/>
                <a:ea typeface="Comic Sans MS"/>
                <a:cs typeface="Comic Sans MS"/>
                <a:sym typeface="Comic Sans MS"/>
              </a:rPr>
              <a:t>R.E</a:t>
            </a:r>
            <a:endParaRPr b="1">
              <a:latin typeface="Comic Sans MS"/>
              <a:ea typeface="Comic Sans MS"/>
              <a:cs typeface="Comic Sans MS"/>
              <a:sym typeface="Comic Sans MS"/>
            </a:endParaRPr>
          </a:p>
          <a:p>
            <a:pPr indent="0" lvl="0" marL="0" rtl="0" algn="ctr">
              <a:spcBef>
                <a:spcPts val="0"/>
              </a:spcBef>
              <a:spcAft>
                <a:spcPts val="0"/>
              </a:spcAft>
              <a:buNone/>
            </a:pPr>
            <a:r>
              <a:rPr lang="en" sz="700" u="sng">
                <a:solidFill>
                  <a:schemeClr val="dk1"/>
                </a:solidFill>
                <a:latin typeface="Comic Sans MS"/>
                <a:ea typeface="Comic Sans MS"/>
                <a:cs typeface="Comic Sans MS"/>
                <a:sym typeface="Comic Sans MS"/>
              </a:rPr>
              <a:t>Judaism</a:t>
            </a:r>
            <a:r>
              <a:rPr lang="en" sz="700">
                <a:solidFill>
                  <a:schemeClr val="dk1"/>
                </a:solidFill>
                <a:latin typeface="Comic Sans MS"/>
                <a:ea typeface="Comic Sans MS"/>
                <a:cs typeface="Comic Sans MS"/>
                <a:sym typeface="Comic Sans MS"/>
              </a:rPr>
              <a:t> </a:t>
            </a:r>
            <a:r>
              <a:rPr lang="en" sz="700">
                <a:solidFill>
                  <a:schemeClr val="dk1"/>
                </a:solidFill>
                <a:latin typeface="Comic Sans MS"/>
                <a:ea typeface="Comic Sans MS"/>
                <a:cs typeface="Comic Sans MS"/>
                <a:sym typeface="Comic Sans MS"/>
              </a:rPr>
              <a:t>- the children will be </a:t>
            </a:r>
            <a:r>
              <a:rPr lang="en" sz="700">
                <a:solidFill>
                  <a:schemeClr val="dk1"/>
                </a:solidFill>
                <a:latin typeface="Comic Sans MS"/>
                <a:ea typeface="Comic Sans MS"/>
                <a:cs typeface="Comic Sans MS"/>
                <a:sym typeface="Comic Sans MS"/>
              </a:rPr>
              <a:t>introduced</a:t>
            </a:r>
            <a:r>
              <a:rPr lang="en" sz="700">
                <a:solidFill>
                  <a:schemeClr val="dk1"/>
                </a:solidFill>
                <a:latin typeface="Comic Sans MS"/>
                <a:ea typeface="Comic Sans MS"/>
                <a:cs typeface="Comic Sans MS"/>
                <a:sym typeface="Comic Sans MS"/>
              </a:rPr>
              <a:t> to the  Shabbat. We will </a:t>
            </a:r>
            <a:r>
              <a:rPr lang="en" sz="700">
                <a:solidFill>
                  <a:schemeClr val="dk1"/>
                </a:solidFill>
                <a:latin typeface="Comic Sans MS"/>
                <a:ea typeface="Comic Sans MS"/>
                <a:cs typeface="Comic Sans MS"/>
                <a:sym typeface="Comic Sans MS"/>
              </a:rPr>
              <a:t>explore</a:t>
            </a:r>
            <a:r>
              <a:rPr lang="en" sz="700">
                <a:solidFill>
                  <a:schemeClr val="dk1"/>
                </a:solidFill>
                <a:latin typeface="Comic Sans MS"/>
                <a:ea typeface="Comic Sans MS"/>
                <a:cs typeface="Comic Sans MS"/>
                <a:sym typeface="Comic Sans MS"/>
              </a:rPr>
              <a:t> the role that the Shabbat plays as well as reflect on these themes in their own lives,.</a:t>
            </a:r>
            <a:endParaRPr sz="600">
              <a:latin typeface="Comic Sans MS"/>
              <a:ea typeface="Comic Sans MS"/>
              <a:cs typeface="Comic Sans MS"/>
              <a:sym typeface="Comic Sans MS"/>
            </a:endParaRPr>
          </a:p>
        </p:txBody>
      </p:sp>
      <p:sp>
        <p:nvSpPr>
          <p:cNvPr id="64" name="Google Shape;64;p13"/>
          <p:cNvSpPr txBox="1"/>
          <p:nvPr/>
        </p:nvSpPr>
        <p:spPr>
          <a:xfrm>
            <a:off x="4771700" y="3625275"/>
            <a:ext cx="1088700" cy="14271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300">
                <a:latin typeface="Comic Sans MS"/>
                <a:ea typeface="Comic Sans MS"/>
                <a:cs typeface="Comic Sans MS"/>
                <a:sym typeface="Comic Sans MS"/>
              </a:rPr>
              <a:t>PSHE</a:t>
            </a:r>
            <a:endParaRPr b="1" sz="1300">
              <a:latin typeface="Comic Sans MS"/>
              <a:ea typeface="Comic Sans MS"/>
              <a:cs typeface="Comic Sans MS"/>
              <a:sym typeface="Comic Sans MS"/>
            </a:endParaRPr>
          </a:p>
          <a:p>
            <a:pPr indent="0" lvl="0" marL="0" rtl="0" algn="ctr">
              <a:spcBef>
                <a:spcPts val="0"/>
              </a:spcBef>
              <a:spcAft>
                <a:spcPts val="0"/>
              </a:spcAft>
              <a:buNone/>
            </a:pPr>
            <a:r>
              <a:rPr lang="en" sz="700">
                <a:latin typeface="Comic Sans MS"/>
                <a:ea typeface="Comic Sans MS"/>
                <a:cs typeface="Comic Sans MS"/>
                <a:sym typeface="Comic Sans MS"/>
              </a:rPr>
              <a:t>Kindness </a:t>
            </a:r>
            <a:endParaRPr sz="700">
              <a:latin typeface="Comic Sans MS"/>
              <a:ea typeface="Comic Sans MS"/>
              <a:cs typeface="Comic Sans MS"/>
              <a:sym typeface="Comic Sans MS"/>
            </a:endParaRPr>
          </a:p>
          <a:p>
            <a:pPr indent="0" lvl="0" marL="0" rtl="0" algn="ctr">
              <a:spcBef>
                <a:spcPts val="0"/>
              </a:spcBef>
              <a:spcAft>
                <a:spcPts val="0"/>
              </a:spcAft>
              <a:buNone/>
            </a:pPr>
            <a:r>
              <a:t/>
            </a:r>
            <a:endParaRPr sz="700">
              <a:latin typeface="Comic Sans MS"/>
              <a:ea typeface="Comic Sans MS"/>
              <a:cs typeface="Comic Sans MS"/>
              <a:sym typeface="Comic Sans MS"/>
            </a:endParaRPr>
          </a:p>
          <a:p>
            <a:pPr indent="0" lvl="0" marL="0" rtl="0" algn="ctr">
              <a:spcBef>
                <a:spcPts val="0"/>
              </a:spcBef>
              <a:spcAft>
                <a:spcPts val="0"/>
              </a:spcAft>
              <a:buNone/>
            </a:pPr>
            <a:r>
              <a:rPr lang="en" sz="700">
                <a:latin typeface="Comic Sans MS"/>
                <a:ea typeface="Comic Sans MS"/>
                <a:cs typeface="Comic Sans MS"/>
                <a:sym typeface="Comic Sans MS"/>
              </a:rPr>
              <a:t>Through circle times, class discussions and assemblies, we will explore the impact that kindness has on our lives as well as how we can impact the lives of others. </a:t>
            </a:r>
            <a:endParaRPr sz="700">
              <a:latin typeface="Comic Sans MS"/>
              <a:ea typeface="Comic Sans MS"/>
              <a:cs typeface="Comic Sans MS"/>
              <a:sym typeface="Comic Sans MS"/>
            </a:endParaRPr>
          </a:p>
          <a:p>
            <a:pPr indent="0" lvl="0" marL="0" rtl="0" algn="ctr">
              <a:spcBef>
                <a:spcPts val="0"/>
              </a:spcBef>
              <a:spcAft>
                <a:spcPts val="0"/>
              </a:spcAft>
              <a:buNone/>
            </a:pPr>
            <a:r>
              <a:t/>
            </a:r>
            <a:endParaRPr sz="700">
              <a:latin typeface="Schoolbell"/>
              <a:ea typeface="Schoolbell"/>
              <a:cs typeface="Schoolbell"/>
              <a:sym typeface="Schoolbell"/>
            </a:endParaRPr>
          </a:p>
        </p:txBody>
      </p:sp>
      <p:sp>
        <p:nvSpPr>
          <p:cNvPr id="65" name="Google Shape;65;p13"/>
          <p:cNvSpPr txBox="1"/>
          <p:nvPr/>
        </p:nvSpPr>
        <p:spPr>
          <a:xfrm>
            <a:off x="1948200" y="2093175"/>
            <a:ext cx="1575900" cy="20940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omic Sans MS"/>
                <a:ea typeface="Comic Sans MS"/>
                <a:cs typeface="Comic Sans MS"/>
                <a:sym typeface="Comic Sans MS"/>
              </a:rPr>
              <a:t>Geography</a:t>
            </a:r>
            <a:endParaRPr b="1">
              <a:latin typeface="Comic Sans MS"/>
              <a:ea typeface="Comic Sans MS"/>
              <a:cs typeface="Comic Sans MS"/>
              <a:sym typeface="Comic Sans MS"/>
            </a:endParaRPr>
          </a:p>
          <a:p>
            <a:pPr indent="0" lvl="0" marL="0" rtl="0" algn="ctr">
              <a:spcBef>
                <a:spcPts val="0"/>
              </a:spcBef>
              <a:spcAft>
                <a:spcPts val="0"/>
              </a:spcAft>
              <a:buNone/>
            </a:pPr>
            <a:r>
              <a:t/>
            </a:r>
            <a:endParaRPr b="1" sz="200">
              <a:latin typeface="Comic Sans MS"/>
              <a:ea typeface="Comic Sans MS"/>
              <a:cs typeface="Comic Sans MS"/>
              <a:sym typeface="Comic Sans MS"/>
            </a:endParaRPr>
          </a:p>
          <a:p>
            <a:pPr indent="0" lvl="0" marL="0" rtl="0" algn="ctr">
              <a:spcBef>
                <a:spcPts val="0"/>
              </a:spcBef>
              <a:spcAft>
                <a:spcPts val="0"/>
              </a:spcAft>
              <a:buNone/>
            </a:pPr>
            <a:r>
              <a:rPr b="1" lang="en" sz="700">
                <a:latin typeface="Comic Sans MS"/>
                <a:ea typeface="Comic Sans MS"/>
                <a:cs typeface="Comic Sans MS"/>
                <a:sym typeface="Comic Sans MS"/>
              </a:rPr>
              <a:t>Let’s go on Safari!</a:t>
            </a:r>
            <a:endParaRPr b="1" sz="700">
              <a:latin typeface="Comic Sans MS"/>
              <a:ea typeface="Comic Sans MS"/>
              <a:cs typeface="Comic Sans MS"/>
              <a:sym typeface="Comic Sans MS"/>
            </a:endParaRPr>
          </a:p>
          <a:p>
            <a:pPr indent="0" lvl="0" marL="0" rtl="0" algn="ctr">
              <a:spcBef>
                <a:spcPts val="0"/>
              </a:spcBef>
              <a:spcAft>
                <a:spcPts val="0"/>
              </a:spcAft>
              <a:buNone/>
            </a:pPr>
            <a:r>
              <a:t/>
            </a:r>
            <a:endParaRPr b="1" sz="700">
              <a:latin typeface="Comic Sans MS"/>
              <a:ea typeface="Comic Sans MS"/>
              <a:cs typeface="Comic Sans MS"/>
              <a:sym typeface="Comic Sans MS"/>
            </a:endParaRPr>
          </a:p>
          <a:p>
            <a:pPr indent="0" lvl="0" marL="0" rtl="0" algn="ctr">
              <a:lnSpc>
                <a:spcPct val="100000"/>
              </a:lnSpc>
              <a:spcBef>
                <a:spcPts val="0"/>
              </a:spcBef>
              <a:spcAft>
                <a:spcPts val="0"/>
              </a:spcAft>
              <a:buNone/>
            </a:pPr>
            <a:r>
              <a:rPr lang="en" sz="700">
                <a:latin typeface="Comic Sans MS"/>
                <a:ea typeface="Comic Sans MS"/>
                <a:cs typeface="Comic Sans MS"/>
                <a:sym typeface="Comic Sans MS"/>
              </a:rPr>
              <a:t>This term we will be exploring the continent of Africa and Kenya.  This will include learning where places are on a map, compass directions and exploring Kenya’s weather and climate.  Supported through our English texts, we will also be learning about African animals and people that call Kenya home and comparing their lives with our own in the UK.  This topic will allow us to discuss concepts such as identity and diversity.  </a:t>
            </a:r>
            <a:endParaRPr sz="700">
              <a:latin typeface="Comic Sans MS"/>
              <a:ea typeface="Comic Sans MS"/>
              <a:cs typeface="Comic Sans MS"/>
              <a:sym typeface="Comic Sans MS"/>
            </a:endParaRPr>
          </a:p>
          <a:p>
            <a:pPr indent="0" lvl="0" marL="0" rtl="0" algn="l">
              <a:spcBef>
                <a:spcPts val="0"/>
              </a:spcBef>
              <a:spcAft>
                <a:spcPts val="0"/>
              </a:spcAft>
              <a:buNone/>
            </a:pPr>
            <a:r>
              <a:t/>
            </a:r>
            <a:endParaRPr sz="700">
              <a:latin typeface="Times New Roman"/>
              <a:ea typeface="Times New Roman"/>
              <a:cs typeface="Times New Roman"/>
              <a:sym typeface="Times New Roman"/>
            </a:endParaRPr>
          </a:p>
          <a:p>
            <a:pPr indent="0" lvl="0" marL="0" rtl="0" algn="l">
              <a:spcBef>
                <a:spcPts val="0"/>
              </a:spcBef>
              <a:spcAft>
                <a:spcPts val="0"/>
              </a:spcAft>
              <a:buNone/>
            </a:pPr>
            <a:r>
              <a:t/>
            </a:r>
            <a:endParaRPr sz="1100"/>
          </a:p>
          <a:p>
            <a:pPr indent="0" lvl="0" marL="0" rtl="0" algn="l">
              <a:lnSpc>
                <a:spcPct val="115000"/>
              </a:lnSpc>
              <a:spcBef>
                <a:spcPts val="1200"/>
              </a:spcBef>
              <a:spcAft>
                <a:spcPts val="0"/>
              </a:spcAft>
              <a:buNone/>
            </a:pPr>
            <a:r>
              <a:t/>
            </a:r>
            <a:endParaRPr b="1" sz="700" u="sng">
              <a:solidFill>
                <a:srgbClr val="333333"/>
              </a:solidFill>
              <a:latin typeface="Times New Roman"/>
              <a:ea typeface="Times New Roman"/>
              <a:cs typeface="Times New Roman"/>
              <a:sym typeface="Times New Roman"/>
            </a:endParaRPr>
          </a:p>
        </p:txBody>
      </p:sp>
      <p:sp>
        <p:nvSpPr>
          <p:cNvPr id="66" name="Google Shape;66;p13"/>
          <p:cNvSpPr txBox="1"/>
          <p:nvPr/>
        </p:nvSpPr>
        <p:spPr>
          <a:xfrm>
            <a:off x="5951725" y="3469575"/>
            <a:ext cx="1575900" cy="1582800"/>
          </a:xfrm>
          <a:prstGeom prst="rect">
            <a:avLst/>
          </a:prstGeom>
          <a:solidFill>
            <a:srgbClr val="FFFFFF"/>
          </a:solidFill>
          <a:ln cap="flat" cmpd="sng" w="38100">
            <a:solidFill>
              <a:srgbClr val="1155CC"/>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spcBef>
                <a:spcPts val="0"/>
              </a:spcBef>
              <a:spcAft>
                <a:spcPts val="0"/>
              </a:spcAft>
              <a:buNone/>
            </a:pPr>
            <a:r>
              <a:rPr b="1" lang="en">
                <a:latin typeface="Comic Sans MS"/>
                <a:ea typeface="Comic Sans MS"/>
                <a:cs typeface="Comic Sans MS"/>
                <a:sym typeface="Comic Sans MS"/>
              </a:rPr>
              <a:t>P.E</a:t>
            </a:r>
            <a:endParaRPr b="1">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u="sng">
                <a:solidFill>
                  <a:schemeClr val="dk1"/>
                </a:solidFill>
                <a:latin typeface="Comic Sans MS"/>
                <a:ea typeface="Comic Sans MS"/>
                <a:cs typeface="Comic Sans MS"/>
                <a:sym typeface="Comic Sans MS"/>
              </a:rPr>
              <a:t>Athletics - Run, jump throw</a:t>
            </a:r>
            <a:endParaRPr sz="700" u="sng">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a:solidFill>
                  <a:schemeClr val="dk1"/>
                </a:solidFill>
                <a:latin typeface="Comic Sans MS"/>
                <a:ea typeface="Comic Sans MS"/>
                <a:cs typeface="Comic Sans MS"/>
                <a:sym typeface="Comic Sans MS"/>
              </a:rPr>
              <a:t>Exploring effective movement patterns for height, speed and distance.</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None/>
            </a:pPr>
            <a:r>
              <a:rPr lang="en" sz="700" u="sng">
                <a:solidFill>
                  <a:schemeClr val="dk1"/>
                </a:solidFill>
                <a:latin typeface="Comic Sans MS"/>
                <a:ea typeface="Comic Sans MS"/>
                <a:cs typeface="Comic Sans MS"/>
                <a:sym typeface="Comic Sans MS"/>
              </a:rPr>
              <a:t>Hit and catch/ send and return </a:t>
            </a:r>
            <a:r>
              <a:rPr lang="en" sz="700">
                <a:solidFill>
                  <a:schemeClr val="dk1"/>
                </a:solidFill>
                <a:latin typeface="Comic Sans MS"/>
                <a:ea typeface="Comic Sans MS"/>
                <a:cs typeface="Comic Sans MS"/>
                <a:sym typeface="Comic Sans MS"/>
              </a:rPr>
              <a:t>This term, the children will be </a:t>
            </a:r>
            <a:r>
              <a:rPr lang="en" sz="700">
                <a:solidFill>
                  <a:schemeClr val="dk1"/>
                </a:solidFill>
                <a:latin typeface="Comic Sans MS"/>
                <a:ea typeface="Comic Sans MS"/>
                <a:cs typeface="Comic Sans MS"/>
                <a:sym typeface="Comic Sans MS"/>
              </a:rPr>
              <a:t>improving</a:t>
            </a:r>
            <a:r>
              <a:rPr lang="en" sz="700">
                <a:solidFill>
                  <a:schemeClr val="dk1"/>
                </a:solidFill>
                <a:latin typeface="Comic Sans MS"/>
                <a:ea typeface="Comic Sans MS"/>
                <a:cs typeface="Comic Sans MS"/>
                <a:sym typeface="Comic Sans MS"/>
              </a:rPr>
              <a:t> their hand eye </a:t>
            </a:r>
            <a:r>
              <a:rPr lang="en" sz="700">
                <a:solidFill>
                  <a:schemeClr val="dk1"/>
                </a:solidFill>
                <a:latin typeface="Comic Sans MS"/>
                <a:ea typeface="Comic Sans MS"/>
                <a:cs typeface="Comic Sans MS"/>
                <a:sym typeface="Comic Sans MS"/>
              </a:rPr>
              <a:t>coordination, communication and teamwork skills through outdoor games inc tennis.</a:t>
            </a:r>
            <a:endParaRPr sz="700">
              <a:latin typeface="Comic Sans MS"/>
              <a:ea typeface="Comic Sans MS"/>
              <a:cs typeface="Comic Sans MS"/>
              <a:sym typeface="Comic Sans MS"/>
            </a:endParaRPr>
          </a:p>
        </p:txBody>
      </p:sp>
      <p:sp>
        <p:nvSpPr>
          <p:cNvPr id="67" name="Google Shape;67;p13"/>
          <p:cNvSpPr txBox="1"/>
          <p:nvPr/>
        </p:nvSpPr>
        <p:spPr>
          <a:xfrm>
            <a:off x="7649300" y="3469575"/>
            <a:ext cx="1285200" cy="15828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lang="en" sz="900">
                <a:latin typeface="Comic Sans MS"/>
                <a:ea typeface="Comic Sans MS"/>
                <a:cs typeface="Comic Sans MS"/>
                <a:sym typeface="Comic Sans MS"/>
              </a:rPr>
              <a:t>Computing </a:t>
            </a:r>
            <a:r>
              <a:rPr lang="en" sz="700">
                <a:solidFill>
                  <a:schemeClr val="dk1"/>
                </a:solidFill>
                <a:latin typeface="Comic Sans MS"/>
                <a:ea typeface="Comic Sans MS"/>
                <a:cs typeface="Comic Sans MS"/>
                <a:sym typeface="Comic Sans MS"/>
              </a:rPr>
              <a:t> </a:t>
            </a:r>
            <a:endParaRPr sz="700">
              <a:solidFill>
                <a:schemeClr val="dk1"/>
              </a:solidFill>
              <a:latin typeface="Comic Sans MS"/>
              <a:ea typeface="Comic Sans MS"/>
              <a:cs typeface="Comic Sans MS"/>
              <a:sym typeface="Comic Sans MS"/>
            </a:endParaRPr>
          </a:p>
          <a:p>
            <a:pPr indent="0" lvl="0" marL="0" rtl="0" algn="ctr">
              <a:lnSpc>
                <a:spcPct val="115000"/>
              </a:lnSpc>
              <a:spcBef>
                <a:spcPts val="0"/>
              </a:spcBef>
              <a:spcAft>
                <a:spcPts val="0"/>
              </a:spcAft>
              <a:buClr>
                <a:schemeClr val="dk1"/>
              </a:buClr>
              <a:buSzPts val="1100"/>
              <a:buFont typeface="Arial"/>
              <a:buNone/>
            </a:pPr>
            <a:r>
              <a:rPr lang="en" sz="700">
                <a:solidFill>
                  <a:schemeClr val="dk1"/>
                </a:solidFill>
                <a:latin typeface="Comic Sans MS"/>
                <a:ea typeface="Comic Sans MS"/>
                <a:cs typeface="Comic Sans MS"/>
                <a:sym typeface="Comic Sans MS"/>
              </a:rPr>
              <a:t>This term the children will learn how to type on  Google Docs. They will practise typing using a chromebook, recognising how to position their fingers. They will also practise using a mouse and a mouse pad to control a chromebook.  </a:t>
            </a:r>
            <a:endParaRPr sz="700">
              <a:solidFill>
                <a:schemeClr val="dk1"/>
              </a:solidFill>
              <a:latin typeface="Comic Sans MS"/>
              <a:ea typeface="Comic Sans MS"/>
              <a:cs typeface="Comic Sans MS"/>
              <a:sym typeface="Comic Sans MS"/>
            </a:endParaRPr>
          </a:p>
        </p:txBody>
      </p:sp>
      <p:sp>
        <p:nvSpPr>
          <p:cNvPr id="68" name="Google Shape;68;p13"/>
          <p:cNvSpPr txBox="1"/>
          <p:nvPr/>
        </p:nvSpPr>
        <p:spPr>
          <a:xfrm>
            <a:off x="169125" y="4272800"/>
            <a:ext cx="3420300" cy="779700"/>
          </a:xfrm>
          <a:prstGeom prst="rect">
            <a:avLst/>
          </a:prstGeom>
          <a:solidFill>
            <a:srgbClr val="FFFFFF"/>
          </a:solidFill>
          <a:ln cap="flat" cmpd="sng" w="38100">
            <a:solidFill>
              <a:srgbClr val="1155CC"/>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a:latin typeface="Comic Sans MS"/>
                <a:ea typeface="Comic Sans MS"/>
                <a:cs typeface="Comic Sans MS"/>
                <a:sym typeface="Comic Sans MS"/>
              </a:rPr>
              <a:t>Music</a:t>
            </a:r>
            <a:endParaRPr b="1" sz="1000">
              <a:latin typeface="Comic Sans MS"/>
              <a:ea typeface="Comic Sans MS"/>
              <a:cs typeface="Comic Sans MS"/>
              <a:sym typeface="Comic Sans MS"/>
            </a:endParaRPr>
          </a:p>
          <a:p>
            <a:pPr indent="0" lvl="0" marL="0" rtl="0" algn="ctr">
              <a:spcBef>
                <a:spcPts val="0"/>
              </a:spcBef>
              <a:spcAft>
                <a:spcPts val="0"/>
              </a:spcAft>
              <a:buNone/>
            </a:pPr>
            <a:r>
              <a:rPr lang="en" sz="700">
                <a:solidFill>
                  <a:schemeClr val="dk1"/>
                </a:solidFill>
                <a:highlight>
                  <a:srgbClr val="FFFFFF"/>
                </a:highlight>
                <a:latin typeface="Comic Sans MS"/>
                <a:ea typeface="Comic Sans MS"/>
                <a:cs typeface="Comic Sans MS"/>
                <a:sym typeface="Comic Sans MS"/>
              </a:rPr>
              <a:t>Children will be using their bodies and instruments to listen and respond to pieces of classical music that represent animals. They will learn and perform a song as a class and compose a short section of music as a group, with a focus on dynamics and tempo.</a:t>
            </a:r>
            <a:endParaRPr sz="700">
              <a:solidFill>
                <a:schemeClr val="dk1"/>
              </a:solidFill>
              <a:latin typeface="Comic Sans MS"/>
              <a:ea typeface="Comic Sans MS"/>
              <a:cs typeface="Comic Sans MS"/>
              <a:sym typeface="Comic Sans MS"/>
            </a:endParaRPr>
          </a:p>
          <a:p>
            <a:pPr indent="0" lvl="0" marL="0" rtl="0" algn="just">
              <a:spcBef>
                <a:spcPts val="0"/>
              </a:spcBef>
              <a:spcAft>
                <a:spcPts val="0"/>
              </a:spcAft>
              <a:buNone/>
            </a:pPr>
            <a:r>
              <a:t/>
            </a:r>
            <a:endParaRPr sz="200" u="sng">
              <a:latin typeface="Times New Roman"/>
              <a:ea typeface="Times New Roman"/>
              <a:cs typeface="Times New Roman"/>
              <a:sym typeface="Times New Roman"/>
            </a:endParaRPr>
          </a:p>
          <a:p>
            <a:pPr indent="0" lvl="0" marL="0" rtl="0" algn="ctr">
              <a:spcBef>
                <a:spcPts val="0"/>
              </a:spcBef>
              <a:spcAft>
                <a:spcPts val="0"/>
              </a:spcAft>
              <a:buNone/>
            </a:pPr>
            <a:r>
              <a:t/>
            </a:r>
            <a:endParaRPr b="1" sz="700" u="sng">
              <a:latin typeface="Schoolbell"/>
              <a:ea typeface="Schoolbell"/>
              <a:cs typeface="Schoolbell"/>
              <a:sym typeface="Schoolbe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