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ac83752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ac83752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4037700" y="18327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438563" y="2005475"/>
            <a:ext cx="625375" cy="894825"/>
          </a:xfrm>
          <a:prstGeom prst="rect">
            <a:avLst/>
          </a:prstGeom>
          <a:noFill/>
          <a:ln>
            <a:noFill/>
          </a:ln>
        </p:spPr>
      </p:pic>
      <p:sp>
        <p:nvSpPr>
          <p:cNvPr id="56" name="Google Shape;56;p13"/>
          <p:cNvSpPr txBox="1"/>
          <p:nvPr/>
        </p:nvSpPr>
        <p:spPr>
          <a:xfrm>
            <a:off x="3584575" y="1467650"/>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Great Chart Primary School</a:t>
            </a:r>
            <a:endParaRPr b="1">
              <a:solidFill>
                <a:srgbClr val="FFFFFF"/>
              </a:solidFill>
              <a:latin typeface="Schoolbell"/>
              <a:ea typeface="Schoolbell"/>
              <a:cs typeface="Schoolbell"/>
              <a:sym typeface="Schoolbell"/>
            </a:endParaRPr>
          </a:p>
        </p:txBody>
      </p:sp>
      <p:sp>
        <p:nvSpPr>
          <p:cNvPr id="57" name="Google Shape;57;p13"/>
          <p:cNvSpPr txBox="1"/>
          <p:nvPr/>
        </p:nvSpPr>
        <p:spPr>
          <a:xfrm>
            <a:off x="3584575" y="236725"/>
            <a:ext cx="2218500" cy="11904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u="sng">
                <a:latin typeface="Times New Roman"/>
                <a:ea typeface="Times New Roman"/>
                <a:cs typeface="Times New Roman"/>
                <a:sym typeface="Times New Roman"/>
              </a:rPr>
              <a:t>School Value</a:t>
            </a:r>
            <a:endParaRPr b="1" u="sng">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en" sz="1200" u="sng">
                <a:latin typeface="Times New Roman"/>
                <a:ea typeface="Times New Roman"/>
                <a:cs typeface="Times New Roman"/>
                <a:sym typeface="Times New Roman"/>
              </a:rPr>
              <a:t>Ambition</a:t>
            </a:r>
            <a:endParaRPr sz="1200" u="sng">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sz="1200" u="sng">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en" sz="900">
                <a:solidFill>
                  <a:schemeClr val="dk1"/>
                </a:solidFill>
                <a:latin typeface="Times New Roman"/>
                <a:ea typeface="Times New Roman"/>
                <a:cs typeface="Times New Roman"/>
                <a:sym typeface="Times New Roman"/>
              </a:rPr>
              <a:t>What do you want to be?What are your goals and targets?Be the best you can be.</a:t>
            </a:r>
            <a:endParaRPr sz="900">
              <a:solidFill>
                <a:schemeClr val="dk1"/>
              </a:solidFill>
              <a:latin typeface="Times New Roman"/>
              <a:ea typeface="Times New Roman"/>
              <a:cs typeface="Times New Roman"/>
              <a:sym typeface="Times New Roman"/>
            </a:endParaRPr>
          </a:p>
          <a:p>
            <a:pPr indent="0" lvl="0" marL="0" rtl="0" algn="ctr">
              <a:lnSpc>
                <a:spcPct val="115000"/>
              </a:lnSpc>
              <a:spcBef>
                <a:spcPts val="1200"/>
              </a:spcBef>
              <a:spcAft>
                <a:spcPts val="0"/>
              </a:spcAft>
              <a:buClr>
                <a:schemeClr val="dk1"/>
              </a:buClr>
              <a:buSzPts val="1100"/>
              <a:buFont typeface="Arial"/>
              <a:buNone/>
            </a:pPr>
            <a:r>
              <a:t/>
            </a:r>
            <a:endParaRPr b="1" sz="800">
              <a:solidFill>
                <a:schemeClr val="dk1"/>
              </a:solidFill>
              <a:latin typeface="Times New Roman"/>
              <a:ea typeface="Times New Roman"/>
              <a:cs typeface="Times New Roman"/>
              <a:sym typeface="Times New Roman"/>
            </a:endParaRPr>
          </a:p>
          <a:p>
            <a:pPr indent="0" lvl="0" marL="0" rtl="0" algn="ctr">
              <a:lnSpc>
                <a:spcPct val="115000"/>
              </a:lnSpc>
              <a:spcBef>
                <a:spcPts val="1200"/>
              </a:spcBef>
              <a:spcAft>
                <a:spcPts val="0"/>
              </a:spcAft>
              <a:buClr>
                <a:schemeClr val="dk1"/>
              </a:buClr>
              <a:buSzPts val="1100"/>
              <a:buFont typeface="Arial"/>
              <a:buNone/>
            </a:pPr>
            <a:r>
              <a:t/>
            </a:r>
            <a:endParaRPr sz="800">
              <a:latin typeface="Times New Roman"/>
              <a:ea typeface="Times New Roman"/>
              <a:cs typeface="Times New Roman"/>
              <a:sym typeface="Times New Roman"/>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169125" y="236725"/>
            <a:ext cx="3138300" cy="1508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u="sng">
                <a:latin typeface="Times New Roman"/>
                <a:ea typeface="Times New Roman"/>
                <a:cs typeface="Times New Roman"/>
                <a:sym typeface="Times New Roman"/>
              </a:rPr>
              <a:t>English</a:t>
            </a:r>
            <a:endParaRPr b="1" u="sng">
              <a:latin typeface="Times New Roman"/>
              <a:ea typeface="Times New Roman"/>
              <a:cs typeface="Times New Roman"/>
              <a:sym typeface="Times New Roman"/>
            </a:endParaRPr>
          </a:p>
          <a:p>
            <a:pPr indent="0" lvl="0" marL="0" rtl="0" algn="just">
              <a:spcBef>
                <a:spcPts val="0"/>
              </a:spcBef>
              <a:spcAft>
                <a:spcPts val="0"/>
              </a:spcAft>
              <a:buNone/>
            </a:pPr>
            <a:r>
              <a:rPr lang="en" sz="900">
                <a:solidFill>
                  <a:schemeClr val="dk1"/>
                </a:solidFill>
                <a:latin typeface="Times New Roman"/>
                <a:ea typeface="Times New Roman"/>
                <a:cs typeface="Times New Roman"/>
                <a:sym typeface="Times New Roman"/>
              </a:rPr>
              <a:t>Using ‘Out of This World’ as our English theme, to coincide with our main topic, we will look at a variety of texts about space.  We will be learning to write simple sentences using full stops and capital letters. We will continue to develop our understanding and use of nouns, adjectives and verbs.  We will use talk for writing and Language Through Colour to help us write with growing independently. In guided reading, we will continue to support children with their application of phonics and develop their understanding of different types of texts.  </a:t>
            </a:r>
            <a:endParaRPr sz="9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9" name="Google Shape;59;p13"/>
          <p:cNvSpPr txBox="1"/>
          <p:nvPr/>
        </p:nvSpPr>
        <p:spPr>
          <a:xfrm>
            <a:off x="6080225" y="236725"/>
            <a:ext cx="2854200" cy="1809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Maths</a:t>
            </a:r>
            <a:endParaRPr b="1">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1100"/>
              <a:buFont typeface="Arial"/>
              <a:buNone/>
            </a:pPr>
            <a:r>
              <a:rPr lang="en" sz="900">
                <a:solidFill>
                  <a:schemeClr val="dk1"/>
                </a:solidFill>
                <a:latin typeface="Times New Roman"/>
                <a:ea typeface="Times New Roman"/>
                <a:cs typeface="Times New Roman"/>
                <a:sym typeface="Times New Roman"/>
              </a:rPr>
              <a:t>This term we will continue to use make it, draw it, write it in order to develop the children's understanding of place value within 20.  </a:t>
            </a:r>
            <a:endParaRPr sz="900">
              <a:solidFill>
                <a:schemeClr val="dk1"/>
              </a:solidFill>
              <a:latin typeface="Times New Roman"/>
              <a:ea typeface="Times New Roman"/>
              <a:cs typeface="Times New Roman"/>
              <a:sym typeface="Times New Roman"/>
            </a:endParaRPr>
          </a:p>
          <a:p>
            <a:pPr indent="-285750" lvl="0" marL="457200" rtl="0" algn="just">
              <a:lnSpc>
                <a:spcPct val="100000"/>
              </a:lnSpc>
              <a:spcBef>
                <a:spcPts val="0"/>
              </a:spcBef>
              <a:spcAft>
                <a:spcPts val="0"/>
              </a:spcAft>
              <a:buClr>
                <a:schemeClr val="dk1"/>
              </a:buClr>
              <a:buSzPts val="900"/>
              <a:buFont typeface="Times New Roman"/>
              <a:buChar char="●"/>
            </a:pPr>
            <a:r>
              <a:rPr lang="en" sz="900">
                <a:solidFill>
                  <a:schemeClr val="dk1"/>
                </a:solidFill>
                <a:latin typeface="Times New Roman"/>
                <a:ea typeface="Times New Roman"/>
                <a:cs typeface="Times New Roman"/>
                <a:sym typeface="Times New Roman"/>
              </a:rPr>
              <a:t>To practise rapid recall of number bonds. </a:t>
            </a:r>
            <a:endParaRPr sz="900">
              <a:solidFill>
                <a:schemeClr val="dk1"/>
              </a:solidFill>
              <a:latin typeface="Times New Roman"/>
              <a:ea typeface="Times New Roman"/>
              <a:cs typeface="Times New Roman"/>
              <a:sym typeface="Times New Roman"/>
            </a:endParaRPr>
          </a:p>
          <a:p>
            <a:pPr indent="-285750" lvl="0" marL="457200" rtl="0" algn="just">
              <a:lnSpc>
                <a:spcPct val="100000"/>
              </a:lnSpc>
              <a:spcBef>
                <a:spcPts val="0"/>
              </a:spcBef>
              <a:spcAft>
                <a:spcPts val="0"/>
              </a:spcAft>
              <a:buClr>
                <a:schemeClr val="dk1"/>
              </a:buClr>
              <a:buSzPts val="900"/>
              <a:buFont typeface="Times New Roman"/>
              <a:buChar char="●"/>
            </a:pPr>
            <a:r>
              <a:rPr lang="en" sz="900">
                <a:solidFill>
                  <a:schemeClr val="dk1"/>
                </a:solidFill>
                <a:latin typeface="Times New Roman"/>
                <a:ea typeface="Times New Roman"/>
                <a:cs typeface="Times New Roman"/>
                <a:sym typeface="Times New Roman"/>
              </a:rPr>
              <a:t>Addition and subtraction within 10 then 20.</a:t>
            </a:r>
            <a:endParaRPr sz="900">
              <a:solidFill>
                <a:schemeClr val="dk1"/>
              </a:solidFill>
              <a:latin typeface="Times New Roman"/>
              <a:ea typeface="Times New Roman"/>
              <a:cs typeface="Times New Roman"/>
              <a:sym typeface="Times New Roman"/>
            </a:endParaRPr>
          </a:p>
          <a:p>
            <a:pPr indent="-285750" lvl="0" marL="457200" rtl="0" algn="just">
              <a:lnSpc>
                <a:spcPct val="100000"/>
              </a:lnSpc>
              <a:spcBef>
                <a:spcPts val="0"/>
              </a:spcBef>
              <a:spcAft>
                <a:spcPts val="0"/>
              </a:spcAft>
              <a:buClr>
                <a:schemeClr val="dk1"/>
              </a:buClr>
              <a:buSzPts val="900"/>
              <a:buFont typeface="Times New Roman"/>
              <a:buChar char="●"/>
            </a:pPr>
            <a:r>
              <a:rPr lang="en" sz="900">
                <a:solidFill>
                  <a:schemeClr val="dk1"/>
                </a:solidFill>
                <a:latin typeface="Times New Roman"/>
                <a:ea typeface="Times New Roman"/>
                <a:cs typeface="Times New Roman"/>
                <a:sym typeface="Times New Roman"/>
              </a:rPr>
              <a:t>Beginning to use inverse operation with with addition and subtraction.</a:t>
            </a:r>
            <a:endParaRPr sz="900">
              <a:solidFill>
                <a:schemeClr val="dk1"/>
              </a:solidFill>
              <a:latin typeface="Times New Roman"/>
              <a:ea typeface="Times New Roman"/>
              <a:cs typeface="Times New Roman"/>
              <a:sym typeface="Times New Roman"/>
            </a:endParaRPr>
          </a:p>
          <a:p>
            <a:pPr indent="-292100" lvl="0" marL="457200" rtl="0" algn="just">
              <a:lnSpc>
                <a:spcPct val="100000"/>
              </a:lnSpc>
              <a:spcBef>
                <a:spcPts val="0"/>
              </a:spcBef>
              <a:spcAft>
                <a:spcPts val="0"/>
              </a:spcAft>
              <a:buClr>
                <a:schemeClr val="dk1"/>
              </a:buClr>
              <a:buSzPts val="1000"/>
              <a:buFont typeface="Times New Roman"/>
              <a:buChar char="●"/>
            </a:pPr>
            <a:r>
              <a:rPr lang="en" sz="900">
                <a:solidFill>
                  <a:schemeClr val="dk1"/>
                </a:solidFill>
                <a:latin typeface="Times New Roman"/>
                <a:ea typeface="Times New Roman"/>
                <a:cs typeface="Times New Roman"/>
                <a:sym typeface="Times New Roman"/>
              </a:rPr>
              <a:t>Use the part, whole model and the bar model</a:t>
            </a:r>
            <a:endParaRPr sz="900">
              <a:solidFill>
                <a:schemeClr val="dk1"/>
              </a:solidFill>
              <a:latin typeface="Times New Roman"/>
              <a:ea typeface="Times New Roman"/>
              <a:cs typeface="Times New Roman"/>
              <a:sym typeface="Times New Roman"/>
            </a:endParaRPr>
          </a:p>
          <a:p>
            <a:pPr indent="-292100" lvl="0" marL="457200" rtl="0" algn="just">
              <a:lnSpc>
                <a:spcPct val="100000"/>
              </a:lnSpc>
              <a:spcBef>
                <a:spcPts val="0"/>
              </a:spcBef>
              <a:spcAft>
                <a:spcPts val="0"/>
              </a:spcAft>
              <a:buClr>
                <a:schemeClr val="dk1"/>
              </a:buClr>
              <a:buSzPts val="1000"/>
              <a:buFont typeface="Times New Roman"/>
              <a:buChar char="●"/>
            </a:pPr>
            <a:r>
              <a:rPr lang="en" sz="900">
                <a:solidFill>
                  <a:schemeClr val="dk1"/>
                </a:solidFill>
                <a:latin typeface="Times New Roman"/>
                <a:ea typeface="Times New Roman"/>
                <a:cs typeface="Times New Roman"/>
                <a:sym typeface="Times New Roman"/>
              </a:rPr>
              <a:t>We will learn about the common 2D and 3D shapes in our environment.  </a:t>
            </a:r>
            <a:endParaRPr sz="9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900">
              <a:solidFill>
                <a:schemeClr val="dk1"/>
              </a:solidFill>
              <a:latin typeface="Times New Roman"/>
              <a:ea typeface="Times New Roman"/>
              <a:cs typeface="Times New Roman"/>
              <a:sym typeface="Times New Roman"/>
            </a:endParaRPr>
          </a:p>
          <a:p>
            <a:pPr indent="0" lvl="0" marL="457200" rtl="0" algn="just">
              <a:lnSpc>
                <a:spcPct val="100000"/>
              </a:lnSpc>
              <a:spcBef>
                <a:spcPts val="0"/>
              </a:spcBef>
              <a:spcAft>
                <a:spcPts val="0"/>
              </a:spcAft>
              <a:buNone/>
            </a:pPr>
            <a:r>
              <a:t/>
            </a:r>
            <a:endParaRPr sz="9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t/>
            </a:r>
            <a:endParaRPr b="1">
              <a:latin typeface="Times New Roman"/>
              <a:ea typeface="Times New Roman"/>
              <a:cs typeface="Times New Roman"/>
              <a:sym typeface="Times New Roman"/>
            </a:endParaRPr>
          </a:p>
        </p:txBody>
      </p:sp>
      <p:sp>
        <p:nvSpPr>
          <p:cNvPr id="60" name="Google Shape;60;p13"/>
          <p:cNvSpPr txBox="1"/>
          <p:nvPr/>
        </p:nvSpPr>
        <p:spPr>
          <a:xfrm>
            <a:off x="6080225" y="2147775"/>
            <a:ext cx="2854200" cy="11904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Science</a:t>
            </a:r>
            <a:endParaRPr b="1">
              <a:latin typeface="Times New Roman"/>
              <a:ea typeface="Times New Roman"/>
              <a:cs typeface="Times New Roman"/>
              <a:sym typeface="Times New Roman"/>
            </a:endParaRPr>
          </a:p>
          <a:p>
            <a:pPr indent="0" lvl="0" marL="0" rtl="0" algn="just">
              <a:lnSpc>
                <a:spcPct val="115000"/>
              </a:lnSpc>
              <a:spcBef>
                <a:spcPts val="0"/>
              </a:spcBef>
              <a:spcAft>
                <a:spcPts val="0"/>
              </a:spcAft>
              <a:buClr>
                <a:schemeClr val="dk1"/>
              </a:buClr>
              <a:buSzPts val="1100"/>
              <a:buFont typeface="Arial"/>
              <a:buNone/>
            </a:pPr>
            <a:r>
              <a:rPr lang="en" sz="800" u="sng">
                <a:solidFill>
                  <a:schemeClr val="dk1"/>
                </a:solidFill>
                <a:latin typeface="Times New Roman"/>
                <a:ea typeface="Times New Roman"/>
                <a:cs typeface="Times New Roman"/>
                <a:sym typeface="Times New Roman"/>
              </a:rPr>
              <a:t>Seasonal Change</a:t>
            </a:r>
            <a:r>
              <a:rPr lang="en" sz="800">
                <a:solidFill>
                  <a:schemeClr val="dk1"/>
                </a:solidFill>
                <a:latin typeface="Times New Roman"/>
                <a:ea typeface="Times New Roman"/>
                <a:cs typeface="Times New Roman"/>
                <a:sym typeface="Times New Roman"/>
              </a:rPr>
              <a:t> - We will be looking at seasonal change. We will be observing and recording weather over the term including, rainfall, wind speed, cloud coverage and temperature.  We will be walking around Singleton Lake observing signs of Autumn. We will also be continuing to look at </a:t>
            </a:r>
            <a:r>
              <a:rPr lang="en" sz="800" u="sng">
                <a:solidFill>
                  <a:schemeClr val="dk1"/>
                </a:solidFill>
                <a:latin typeface="Times New Roman"/>
                <a:ea typeface="Times New Roman"/>
                <a:cs typeface="Times New Roman"/>
                <a:sym typeface="Times New Roman"/>
              </a:rPr>
              <a:t>Animals Including Humans </a:t>
            </a:r>
            <a:r>
              <a:rPr lang="en" sz="800">
                <a:solidFill>
                  <a:schemeClr val="dk1"/>
                </a:solidFill>
                <a:latin typeface="Times New Roman"/>
                <a:ea typeface="Times New Roman"/>
                <a:cs typeface="Times New Roman"/>
                <a:sym typeface="Times New Roman"/>
              </a:rPr>
              <a:t>and how they migrate and hibernate.</a:t>
            </a:r>
            <a:endParaRPr sz="8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Clr>
                <a:schemeClr val="dk1"/>
              </a:buClr>
              <a:buSzPts val="1100"/>
              <a:buFont typeface="Arial"/>
              <a:buNone/>
            </a:pPr>
            <a:r>
              <a:t/>
            </a:r>
            <a:endParaRPr sz="700">
              <a:solidFill>
                <a:schemeClr val="dk1"/>
              </a:solidFill>
              <a:latin typeface="Times New Roman"/>
              <a:ea typeface="Times New Roman"/>
              <a:cs typeface="Times New Roman"/>
              <a:sym typeface="Times New Roman"/>
            </a:endParaRPr>
          </a:p>
          <a:p>
            <a:pPr indent="0" lvl="0" marL="0" rtl="0" algn="just">
              <a:lnSpc>
                <a:spcPct val="115000"/>
              </a:lnSpc>
              <a:spcBef>
                <a:spcPts val="0"/>
              </a:spcBef>
              <a:spcAft>
                <a:spcPts val="0"/>
              </a:spcAft>
              <a:buNone/>
            </a:pPr>
            <a:r>
              <a:t/>
            </a:r>
            <a:endParaRPr sz="700" u="sng">
              <a:solidFill>
                <a:srgbClr val="333333"/>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sz="650">
              <a:latin typeface="Times New Roman"/>
              <a:ea typeface="Times New Roman"/>
              <a:cs typeface="Times New Roman"/>
              <a:sym typeface="Times New Roman"/>
            </a:endParaRPr>
          </a:p>
          <a:p>
            <a:pPr indent="0" lvl="0" marL="0" rtl="0" algn="ctr">
              <a:spcBef>
                <a:spcPts val="0"/>
              </a:spcBef>
              <a:spcAft>
                <a:spcPts val="0"/>
              </a:spcAft>
              <a:buNone/>
            </a:pPr>
            <a:r>
              <a:t/>
            </a:r>
            <a:endParaRPr b="1" sz="650">
              <a:latin typeface="Times New Roman"/>
              <a:ea typeface="Times New Roman"/>
              <a:cs typeface="Times New Roman"/>
              <a:sym typeface="Times New Roman"/>
            </a:endParaRPr>
          </a:p>
        </p:txBody>
      </p:sp>
      <p:sp>
        <p:nvSpPr>
          <p:cNvPr id="61" name="Google Shape;61;p13"/>
          <p:cNvSpPr txBox="1"/>
          <p:nvPr/>
        </p:nvSpPr>
        <p:spPr>
          <a:xfrm>
            <a:off x="3642000" y="3151600"/>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Year 1 Term 2 Curriculum</a:t>
            </a:r>
            <a:endParaRPr b="1">
              <a:solidFill>
                <a:srgbClr val="FFFFFF"/>
              </a:solidFill>
              <a:latin typeface="Schoolbell"/>
              <a:ea typeface="Schoolbell"/>
              <a:cs typeface="Schoolbell"/>
              <a:sym typeface="Schoolbell"/>
            </a:endParaRPr>
          </a:p>
        </p:txBody>
      </p:sp>
      <p:sp>
        <p:nvSpPr>
          <p:cNvPr id="62" name="Google Shape;62;p13"/>
          <p:cNvSpPr txBox="1"/>
          <p:nvPr/>
        </p:nvSpPr>
        <p:spPr>
          <a:xfrm>
            <a:off x="169150" y="1832763"/>
            <a:ext cx="1683900" cy="2034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DT</a:t>
            </a:r>
            <a:endParaRPr b="1" sz="10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rPr lang="en" sz="900">
                <a:solidFill>
                  <a:schemeClr val="dk1"/>
                </a:solidFill>
                <a:highlight>
                  <a:srgbClr val="FFFFFF"/>
                </a:highlight>
                <a:latin typeface="Times New Roman"/>
                <a:ea typeface="Times New Roman"/>
                <a:cs typeface="Times New Roman"/>
                <a:sym typeface="Times New Roman"/>
              </a:rPr>
              <a:t>This term we will explore what Design and Technology is. We will be looking at a Cooking and Nutrition unit. This will involve considering what makes a healthy diet and will also involve basic food preparation including chopping skills. The children will design and make their own smoothies.</a:t>
            </a:r>
            <a:endParaRPr sz="9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10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700">
              <a:latin typeface="Times New Roman"/>
              <a:ea typeface="Times New Roman"/>
              <a:cs typeface="Times New Roman"/>
              <a:sym typeface="Times New Roman"/>
            </a:endParaRPr>
          </a:p>
          <a:p>
            <a:pPr indent="0" lvl="0" marL="0" rtl="0" algn="just">
              <a:spcBef>
                <a:spcPts val="0"/>
              </a:spcBef>
              <a:spcAft>
                <a:spcPts val="0"/>
              </a:spcAft>
              <a:buNone/>
            </a:pPr>
            <a:r>
              <a:t/>
            </a:r>
            <a:endParaRPr sz="700">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b="1" sz="7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3" name="Google Shape;63;p13"/>
          <p:cNvSpPr txBox="1"/>
          <p:nvPr/>
        </p:nvSpPr>
        <p:spPr>
          <a:xfrm>
            <a:off x="3704413" y="3566600"/>
            <a:ext cx="997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R.E</a:t>
            </a:r>
            <a:endParaRPr b="1">
              <a:latin typeface="Times New Roman"/>
              <a:ea typeface="Times New Roman"/>
              <a:cs typeface="Times New Roman"/>
              <a:sym typeface="Times New Roman"/>
            </a:endParaRPr>
          </a:p>
          <a:p>
            <a:pPr indent="0" lvl="0" marL="0" rtl="0" algn="just">
              <a:spcBef>
                <a:spcPts val="0"/>
              </a:spcBef>
              <a:spcAft>
                <a:spcPts val="0"/>
              </a:spcAft>
              <a:buNone/>
            </a:pPr>
            <a:r>
              <a:rPr lang="en" sz="700">
                <a:solidFill>
                  <a:schemeClr val="dk1"/>
                </a:solidFill>
                <a:latin typeface="Times New Roman"/>
                <a:ea typeface="Times New Roman"/>
                <a:cs typeface="Times New Roman"/>
                <a:sym typeface="Times New Roman"/>
              </a:rPr>
              <a:t>We will be reflecting on the Christmas story and discussing which gifts would be meaningful to give to Jesus.  Through this, we will be discussing the important of the special gifts they have received.</a:t>
            </a:r>
            <a:r>
              <a:rPr lang="en" sz="900">
                <a:solidFill>
                  <a:schemeClr val="dk1"/>
                </a:solidFill>
              </a:rPr>
              <a:t> </a:t>
            </a:r>
            <a:endParaRPr sz="900">
              <a:solidFill>
                <a:schemeClr val="dk1"/>
              </a:solidFill>
            </a:endParaRPr>
          </a:p>
          <a:p>
            <a:pPr indent="0" lvl="0" marL="0" rtl="0" algn="just">
              <a:spcBef>
                <a:spcPts val="0"/>
              </a:spcBef>
              <a:spcAft>
                <a:spcPts val="0"/>
              </a:spcAft>
              <a:buNone/>
            </a:pPr>
            <a:r>
              <a:t/>
            </a:r>
            <a:endParaRPr sz="700" u="sng">
              <a:solidFill>
                <a:schemeClr val="dk1"/>
              </a:solidFill>
              <a:latin typeface="Times New Roman"/>
              <a:ea typeface="Times New Roman"/>
              <a:cs typeface="Times New Roman"/>
              <a:sym typeface="Times New Roman"/>
            </a:endParaRPr>
          </a:p>
        </p:txBody>
      </p:sp>
      <p:sp>
        <p:nvSpPr>
          <p:cNvPr id="64" name="Google Shape;64;p13"/>
          <p:cNvSpPr txBox="1"/>
          <p:nvPr/>
        </p:nvSpPr>
        <p:spPr>
          <a:xfrm>
            <a:off x="4759588" y="3566600"/>
            <a:ext cx="10887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R.H.E</a:t>
            </a:r>
            <a:endParaRPr b="1">
              <a:latin typeface="Times New Roman"/>
              <a:ea typeface="Times New Roman"/>
              <a:cs typeface="Times New Roman"/>
              <a:sym typeface="Times New Roman"/>
            </a:endParaRPr>
          </a:p>
          <a:p>
            <a:pPr indent="0" lvl="0" marL="0" rtl="0" algn="just">
              <a:spcBef>
                <a:spcPts val="0"/>
              </a:spcBef>
              <a:spcAft>
                <a:spcPts val="0"/>
              </a:spcAft>
              <a:buNone/>
            </a:pPr>
            <a:r>
              <a:rPr lang="en" sz="700">
                <a:latin typeface="Times New Roman"/>
                <a:ea typeface="Times New Roman"/>
                <a:cs typeface="Times New Roman"/>
                <a:sym typeface="Times New Roman"/>
              </a:rPr>
              <a:t>We will be looking at how all families can be different and how to build and manage healthy friendships.  We will continue to use our Zones of Regulation to develop a deeper understanding of our feelings. </a:t>
            </a:r>
            <a:endParaRPr sz="700">
              <a:latin typeface="Times New Roman"/>
              <a:ea typeface="Times New Roman"/>
              <a:cs typeface="Times New Roman"/>
              <a:sym typeface="Times New Roman"/>
            </a:endParaRPr>
          </a:p>
        </p:txBody>
      </p:sp>
      <p:sp>
        <p:nvSpPr>
          <p:cNvPr id="65" name="Google Shape;65;p13"/>
          <p:cNvSpPr txBox="1"/>
          <p:nvPr/>
        </p:nvSpPr>
        <p:spPr>
          <a:xfrm>
            <a:off x="1905563" y="1874450"/>
            <a:ext cx="1683900" cy="2034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Geography</a:t>
            </a:r>
            <a:endParaRPr b="1">
              <a:latin typeface="Times New Roman"/>
              <a:ea typeface="Times New Roman"/>
              <a:cs typeface="Times New Roman"/>
              <a:sym typeface="Times New Roman"/>
            </a:endParaRPr>
          </a:p>
          <a:p>
            <a:pPr indent="0" lvl="0" marL="0" rtl="0" algn="just">
              <a:lnSpc>
                <a:spcPct val="115000"/>
              </a:lnSpc>
              <a:spcBef>
                <a:spcPts val="1200"/>
              </a:spcBef>
              <a:spcAft>
                <a:spcPts val="0"/>
              </a:spcAft>
              <a:buClr>
                <a:schemeClr val="dk1"/>
              </a:buClr>
              <a:buSzPts val="1100"/>
              <a:buFont typeface="Arial"/>
              <a:buNone/>
            </a:pPr>
            <a:r>
              <a:rPr lang="en" sz="800">
                <a:solidFill>
                  <a:schemeClr val="dk1"/>
                </a:solidFill>
                <a:latin typeface="Times New Roman"/>
                <a:ea typeface="Times New Roman"/>
                <a:cs typeface="Times New Roman"/>
                <a:sym typeface="Times New Roman"/>
              </a:rPr>
              <a:t>This term we will look at the world around us.  The children will learn about where they live and look at where we fit in the world. They will look at Google Earth and Digimaps to explore. They will create simple maps of their classroom and the school. They will learn about physical and human features.</a:t>
            </a:r>
            <a:endParaRPr sz="800">
              <a:solidFill>
                <a:schemeClr val="dk1"/>
              </a:solidFill>
              <a:latin typeface="Times New Roman"/>
              <a:ea typeface="Times New Roman"/>
              <a:cs typeface="Times New Roman"/>
              <a:sym typeface="Times New Roman"/>
            </a:endParaRPr>
          </a:p>
          <a:p>
            <a:pPr indent="0" lvl="0" marL="0" rtl="0" algn="just">
              <a:lnSpc>
                <a:spcPct val="115000"/>
              </a:lnSpc>
              <a:spcBef>
                <a:spcPts val="1200"/>
              </a:spcBef>
              <a:spcAft>
                <a:spcPts val="0"/>
              </a:spcAft>
              <a:buNone/>
            </a:pPr>
            <a:r>
              <a:t/>
            </a:r>
            <a:endParaRPr sz="700" u="sng">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700">
              <a:latin typeface="Times New Roman"/>
              <a:ea typeface="Times New Roman"/>
              <a:cs typeface="Times New Roman"/>
              <a:sym typeface="Times New Roman"/>
            </a:endParaRPr>
          </a:p>
          <a:p>
            <a:pPr indent="0" lvl="0" marL="0" rtl="0" algn="l">
              <a:spcBef>
                <a:spcPts val="0"/>
              </a:spcBef>
              <a:spcAft>
                <a:spcPts val="0"/>
              </a:spcAft>
              <a:buNone/>
            </a:pPr>
            <a:r>
              <a:t/>
            </a:r>
            <a:endParaRPr sz="700">
              <a:latin typeface="Times New Roman"/>
              <a:ea typeface="Times New Roman"/>
              <a:cs typeface="Times New Roman"/>
              <a:sym typeface="Times New Roman"/>
            </a:endParaRPr>
          </a:p>
          <a:p>
            <a:pPr indent="0" lvl="0" marL="0" rtl="0" algn="l">
              <a:lnSpc>
                <a:spcPct val="115000"/>
              </a:lnSpc>
              <a:spcBef>
                <a:spcPts val="1200"/>
              </a:spcBef>
              <a:spcAft>
                <a:spcPts val="0"/>
              </a:spcAft>
              <a:buNone/>
            </a:pPr>
            <a:r>
              <a:t/>
            </a:r>
            <a:endParaRPr sz="800">
              <a:solidFill>
                <a:schemeClr val="dk1"/>
              </a:solidFill>
              <a:latin typeface="Times New Roman"/>
              <a:ea typeface="Times New Roman"/>
              <a:cs typeface="Times New Roman"/>
              <a:sym typeface="Times New Roman"/>
            </a:endParaRPr>
          </a:p>
          <a:p>
            <a:pPr indent="0" lvl="0" marL="0" rtl="0" algn="just">
              <a:spcBef>
                <a:spcPts val="1200"/>
              </a:spcBef>
              <a:spcAft>
                <a:spcPts val="0"/>
              </a:spcAft>
              <a:buNone/>
            </a:pPr>
            <a:r>
              <a:t/>
            </a:r>
            <a:endParaRPr sz="800">
              <a:latin typeface="Times New Roman"/>
              <a:ea typeface="Times New Roman"/>
              <a:cs typeface="Times New Roman"/>
              <a:sym typeface="Times New Roman"/>
            </a:endParaRPr>
          </a:p>
          <a:p>
            <a:pPr indent="0" lvl="0" marL="0" rtl="0" algn="l">
              <a:lnSpc>
                <a:spcPct val="115000"/>
              </a:lnSpc>
              <a:spcBef>
                <a:spcPts val="1200"/>
              </a:spcBef>
              <a:spcAft>
                <a:spcPts val="0"/>
              </a:spcAft>
              <a:buClr>
                <a:schemeClr val="dk1"/>
              </a:buClr>
              <a:buSzPts val="1100"/>
              <a:buFont typeface="Arial"/>
              <a:buNone/>
            </a:pPr>
            <a:r>
              <a:t/>
            </a:r>
            <a:endParaRPr sz="800">
              <a:solidFill>
                <a:schemeClr val="dk1"/>
              </a:solidFill>
              <a:latin typeface="Times New Roman"/>
              <a:ea typeface="Times New Roman"/>
              <a:cs typeface="Times New Roman"/>
              <a:sym typeface="Times New Roman"/>
            </a:endParaRPr>
          </a:p>
          <a:p>
            <a:pPr indent="0" lvl="0" marL="0" rtl="0" algn="just">
              <a:spcBef>
                <a:spcPts val="1200"/>
              </a:spcBef>
              <a:spcAft>
                <a:spcPts val="0"/>
              </a:spcAft>
              <a:buNone/>
            </a:pPr>
            <a:r>
              <a:t/>
            </a:r>
            <a:endParaRPr sz="800">
              <a:latin typeface="Times New Roman"/>
              <a:ea typeface="Times New Roman"/>
              <a:cs typeface="Times New Roman"/>
              <a:sym typeface="Times New Roman"/>
            </a:endParaRPr>
          </a:p>
          <a:p>
            <a:pPr indent="0" lvl="0" marL="0" rtl="0" algn="l">
              <a:spcBef>
                <a:spcPts val="0"/>
              </a:spcBef>
              <a:spcAft>
                <a:spcPts val="0"/>
              </a:spcAft>
              <a:buNone/>
            </a:pPr>
            <a:r>
              <a:t/>
            </a:r>
            <a:endParaRPr sz="1100"/>
          </a:p>
          <a:p>
            <a:pPr indent="0" lvl="0" marL="0" rtl="0" algn="l">
              <a:lnSpc>
                <a:spcPct val="115000"/>
              </a:lnSpc>
              <a:spcBef>
                <a:spcPts val="1200"/>
              </a:spcBef>
              <a:spcAft>
                <a:spcPts val="0"/>
              </a:spcAft>
              <a:buNone/>
            </a:pPr>
            <a:r>
              <a:t/>
            </a:r>
            <a:endParaRPr b="1" sz="700" u="sng">
              <a:solidFill>
                <a:srgbClr val="333333"/>
              </a:solidFill>
              <a:latin typeface="Times New Roman"/>
              <a:ea typeface="Times New Roman"/>
              <a:cs typeface="Times New Roman"/>
              <a:sym typeface="Times New Roman"/>
            </a:endParaRPr>
          </a:p>
        </p:txBody>
      </p:sp>
      <p:sp>
        <p:nvSpPr>
          <p:cNvPr id="66" name="Google Shape;66;p13"/>
          <p:cNvSpPr txBox="1"/>
          <p:nvPr/>
        </p:nvSpPr>
        <p:spPr>
          <a:xfrm>
            <a:off x="5928513" y="3410900"/>
            <a:ext cx="1575900" cy="1582800"/>
          </a:xfrm>
          <a:prstGeom prst="rect">
            <a:avLst/>
          </a:prstGeom>
          <a:solidFill>
            <a:srgbClr val="FFFFFF"/>
          </a:solidFill>
          <a:ln cap="flat" cmpd="sng" w="38100">
            <a:solidFill>
              <a:srgbClr val="1155CC"/>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P.E</a:t>
            </a:r>
            <a:endParaRPr sz="7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rPr lang="en" sz="700">
                <a:solidFill>
                  <a:schemeClr val="dk1"/>
                </a:solidFill>
                <a:latin typeface="Times New Roman"/>
                <a:ea typeface="Times New Roman"/>
                <a:cs typeface="Times New Roman"/>
                <a:sym typeface="Times New Roman"/>
              </a:rPr>
              <a:t>The children will learn about the important role exercise plays in keeping ourselves healthy.  In dance we will be working in groups to follow simple commands as well as repeat a series of movements. </a:t>
            </a:r>
            <a:endParaRPr sz="7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rPr lang="en" sz="700">
                <a:solidFill>
                  <a:schemeClr val="dk1"/>
                </a:solidFill>
                <a:latin typeface="Times New Roman"/>
                <a:ea typeface="Times New Roman"/>
                <a:cs typeface="Times New Roman"/>
                <a:sym typeface="Times New Roman"/>
              </a:rPr>
              <a:t>In games the children will continue to practise the skills of attacking and defending in small sided games and developing their teamwork skills.</a:t>
            </a:r>
            <a:endParaRPr sz="7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700" u="sng">
              <a:solidFill>
                <a:schemeClr val="dk1"/>
              </a:solidFill>
              <a:latin typeface="Times New Roman"/>
              <a:ea typeface="Times New Roman"/>
              <a:cs typeface="Times New Roman"/>
              <a:sym typeface="Times New Roman"/>
            </a:endParaRPr>
          </a:p>
          <a:p>
            <a:pPr indent="0" lvl="0" marL="0" rtl="0" algn="just">
              <a:lnSpc>
                <a:spcPct val="115000"/>
              </a:lnSpc>
              <a:spcBef>
                <a:spcPts val="1200"/>
              </a:spcBef>
              <a:spcAft>
                <a:spcPts val="0"/>
              </a:spcAft>
              <a:buClr>
                <a:schemeClr val="dk1"/>
              </a:buClr>
              <a:buSzPts val="1100"/>
              <a:buFont typeface="Arial"/>
              <a:buNone/>
            </a:pPr>
            <a:r>
              <a:t/>
            </a:r>
            <a:endParaRPr sz="700" u="sng">
              <a:solidFill>
                <a:schemeClr val="dk1"/>
              </a:solidFill>
              <a:latin typeface="Times New Roman"/>
              <a:ea typeface="Times New Roman"/>
              <a:cs typeface="Times New Roman"/>
              <a:sym typeface="Times New Roman"/>
            </a:endParaRPr>
          </a:p>
        </p:txBody>
      </p:sp>
      <p:sp>
        <p:nvSpPr>
          <p:cNvPr id="67" name="Google Shape;67;p13"/>
          <p:cNvSpPr txBox="1"/>
          <p:nvPr/>
        </p:nvSpPr>
        <p:spPr>
          <a:xfrm>
            <a:off x="7572450" y="3410900"/>
            <a:ext cx="1362000" cy="15828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Computing</a:t>
            </a:r>
            <a:endParaRPr sz="700">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1100"/>
              <a:buFont typeface="Arial"/>
              <a:buNone/>
            </a:pPr>
            <a:r>
              <a:rPr lang="en" sz="800">
                <a:solidFill>
                  <a:schemeClr val="dk1"/>
                </a:solidFill>
                <a:latin typeface="Times New Roman"/>
                <a:ea typeface="Times New Roman"/>
                <a:cs typeface="Times New Roman"/>
                <a:sym typeface="Times New Roman"/>
              </a:rPr>
              <a:t>This term the children will continue to develop their understanding of E-safety.  They will begin to learn  about technology around us and to identify the different parts of a computer and chromebook and also start to practice their word process skills such as typing.</a:t>
            </a:r>
            <a:endParaRPr sz="8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700" u="sng">
              <a:latin typeface="Times New Roman"/>
              <a:ea typeface="Times New Roman"/>
              <a:cs typeface="Times New Roman"/>
              <a:sym typeface="Times New Roman"/>
            </a:endParaRPr>
          </a:p>
        </p:txBody>
      </p:sp>
      <p:sp>
        <p:nvSpPr>
          <p:cNvPr id="68" name="Google Shape;68;p13"/>
          <p:cNvSpPr txBox="1"/>
          <p:nvPr/>
        </p:nvSpPr>
        <p:spPr>
          <a:xfrm>
            <a:off x="169150" y="3954975"/>
            <a:ext cx="1683900" cy="1131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Music</a:t>
            </a:r>
            <a:endParaRPr sz="700" u="sng">
              <a:latin typeface="Times New Roman"/>
              <a:ea typeface="Times New Roman"/>
              <a:cs typeface="Times New Roman"/>
              <a:sym typeface="Times New Roman"/>
            </a:endParaRPr>
          </a:p>
          <a:p>
            <a:pPr indent="0" lvl="0" marL="0" rtl="0" algn="ctr">
              <a:spcBef>
                <a:spcPts val="0"/>
              </a:spcBef>
              <a:spcAft>
                <a:spcPts val="0"/>
              </a:spcAft>
              <a:buNone/>
            </a:pPr>
            <a:r>
              <a:rPr lang="en" sz="800">
                <a:solidFill>
                  <a:srgbClr val="222222"/>
                </a:solidFill>
                <a:highlight>
                  <a:srgbClr val="FFFFFF"/>
                </a:highlight>
                <a:latin typeface="Times New Roman"/>
                <a:ea typeface="Times New Roman"/>
                <a:cs typeface="Times New Roman"/>
                <a:sym typeface="Times New Roman"/>
              </a:rPr>
              <a:t>The children will continue to learn about pulse and rhythm and explore these terms using a range of instruments. They will create simple pieces of music and perform them to others.</a:t>
            </a:r>
            <a:endParaRPr sz="900">
              <a:solidFill>
                <a:schemeClr val="dk1"/>
              </a:solidFill>
              <a:latin typeface="Times New Roman"/>
              <a:ea typeface="Times New Roman"/>
              <a:cs typeface="Times New Roman"/>
              <a:sym typeface="Times New Roman"/>
            </a:endParaRPr>
          </a:p>
          <a:p>
            <a:pPr indent="0" lvl="0" marL="0" rtl="0" algn="just">
              <a:spcBef>
                <a:spcPts val="0"/>
              </a:spcBef>
              <a:spcAft>
                <a:spcPts val="0"/>
              </a:spcAft>
              <a:buNone/>
            </a:pPr>
            <a:r>
              <a:t/>
            </a:r>
            <a:endParaRPr sz="800">
              <a:latin typeface="Times New Roman"/>
              <a:ea typeface="Times New Roman"/>
              <a:cs typeface="Times New Roman"/>
              <a:sym typeface="Times New Roman"/>
            </a:endParaRPr>
          </a:p>
        </p:txBody>
      </p:sp>
      <p:sp>
        <p:nvSpPr>
          <p:cNvPr id="69" name="Google Shape;69;p13"/>
          <p:cNvSpPr txBox="1"/>
          <p:nvPr/>
        </p:nvSpPr>
        <p:spPr>
          <a:xfrm>
            <a:off x="2066925" y="3990975"/>
            <a:ext cx="1427100" cy="10026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Times New Roman"/>
                <a:ea typeface="Times New Roman"/>
                <a:cs typeface="Times New Roman"/>
                <a:sym typeface="Times New Roman"/>
              </a:rPr>
              <a:t>PSHE</a:t>
            </a:r>
            <a:endParaRPr b="1">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900">
                <a:solidFill>
                  <a:schemeClr val="dk1"/>
                </a:solidFill>
                <a:latin typeface="Times New Roman"/>
                <a:ea typeface="Times New Roman"/>
                <a:cs typeface="Times New Roman"/>
                <a:sym typeface="Times New Roman"/>
              </a:rPr>
              <a:t>What is money and how do people earn money? Difference between </a:t>
            </a:r>
            <a:r>
              <a:rPr lang="en" sz="900">
                <a:solidFill>
                  <a:schemeClr val="dk1"/>
                </a:solidFill>
                <a:latin typeface="Times New Roman"/>
                <a:ea typeface="Times New Roman"/>
                <a:cs typeface="Times New Roman"/>
                <a:sym typeface="Times New Roman"/>
              </a:rPr>
              <a:t>wants</a:t>
            </a:r>
            <a:r>
              <a:rPr lang="en" sz="900">
                <a:solidFill>
                  <a:schemeClr val="dk1"/>
                </a:solidFill>
                <a:latin typeface="Times New Roman"/>
                <a:ea typeface="Times New Roman"/>
                <a:cs typeface="Times New Roman"/>
                <a:sym typeface="Times New Roman"/>
              </a:rPr>
              <a:t> and needs.</a:t>
            </a:r>
            <a:endParaRPr b="1" sz="15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