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Schoolbell"/>
      <p:regular r:id="rId7"/>
    </p:embeddedFont>
    <p:embeddedFont>
      <p:font typeface="Comfortaa"/>
      <p:regular r:id="rId8"/>
      <p:bold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Comfortaa-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Schoolbell-regular.fntdata"/><Relationship Id="rId8" Type="http://schemas.openxmlformats.org/officeDocument/2006/relationships/font" Target="fonts/Comfortaa-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7B7B7"/>
        </a:solidFill>
      </p:bgPr>
    </p:bg>
    <p:spTree>
      <p:nvGrpSpPr>
        <p:cNvPr id="53" name="Shape 53"/>
        <p:cNvGrpSpPr/>
        <p:nvPr/>
      </p:nvGrpSpPr>
      <p:grpSpPr>
        <a:xfrm>
          <a:off x="0" y="0"/>
          <a:ext cx="0" cy="0"/>
          <a:chOff x="0" y="0"/>
          <a:chExt cx="0" cy="0"/>
        </a:xfrm>
      </p:grpSpPr>
      <p:sp>
        <p:nvSpPr>
          <p:cNvPr id="54" name="Google Shape;54;p13"/>
          <p:cNvSpPr/>
          <p:nvPr/>
        </p:nvSpPr>
        <p:spPr>
          <a:xfrm>
            <a:off x="3858450" y="1428863"/>
            <a:ext cx="1427100" cy="1278300"/>
          </a:xfrm>
          <a:prstGeom prst="ellipse">
            <a:avLst/>
          </a:prstGeom>
          <a:solidFill>
            <a:srgbClr val="1155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4259313" y="1620588"/>
            <a:ext cx="625375" cy="894825"/>
          </a:xfrm>
          <a:prstGeom prst="rect">
            <a:avLst/>
          </a:prstGeom>
          <a:noFill/>
          <a:ln>
            <a:noFill/>
          </a:ln>
        </p:spPr>
      </p:pic>
      <p:sp>
        <p:nvSpPr>
          <p:cNvPr id="56" name="Google Shape;56;p13"/>
          <p:cNvSpPr txBox="1"/>
          <p:nvPr/>
        </p:nvSpPr>
        <p:spPr>
          <a:xfrm>
            <a:off x="3462738" y="963625"/>
            <a:ext cx="2218500" cy="468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200">
                <a:solidFill>
                  <a:srgbClr val="FFFFFF"/>
                </a:solidFill>
                <a:latin typeface="Schoolbell"/>
                <a:ea typeface="Schoolbell"/>
                <a:cs typeface="Schoolbell"/>
                <a:sym typeface="Schoolbell"/>
              </a:rPr>
              <a:t>Great Chart Primary School </a:t>
            </a:r>
            <a:endParaRPr b="1" sz="1200">
              <a:solidFill>
                <a:srgbClr val="FFFFFF"/>
              </a:solidFill>
              <a:latin typeface="Schoolbell"/>
              <a:ea typeface="Schoolbell"/>
              <a:cs typeface="Schoolbell"/>
              <a:sym typeface="Schoolbell"/>
            </a:endParaRPr>
          </a:p>
          <a:p>
            <a:pPr indent="0" lvl="0" marL="0" rtl="0" algn="ctr">
              <a:spcBef>
                <a:spcPts val="0"/>
              </a:spcBef>
              <a:spcAft>
                <a:spcPts val="0"/>
              </a:spcAft>
              <a:buNone/>
            </a:pPr>
            <a:r>
              <a:rPr b="1" lang="en" sz="1200">
                <a:solidFill>
                  <a:srgbClr val="FFFFFF"/>
                </a:solidFill>
                <a:latin typeface="Schoolbell"/>
                <a:ea typeface="Schoolbell"/>
                <a:cs typeface="Schoolbell"/>
                <a:sym typeface="Schoolbell"/>
              </a:rPr>
              <a:t>Year 5, Term 2</a:t>
            </a:r>
            <a:endParaRPr b="1" sz="1200">
              <a:solidFill>
                <a:srgbClr val="FFFFFF"/>
              </a:solidFill>
              <a:latin typeface="Schoolbell"/>
              <a:ea typeface="Schoolbell"/>
              <a:cs typeface="Schoolbell"/>
              <a:sym typeface="Schoolbell"/>
            </a:endParaRPr>
          </a:p>
        </p:txBody>
      </p:sp>
      <p:sp>
        <p:nvSpPr>
          <p:cNvPr id="57" name="Google Shape;57;p13"/>
          <p:cNvSpPr txBox="1"/>
          <p:nvPr/>
        </p:nvSpPr>
        <p:spPr>
          <a:xfrm>
            <a:off x="3462750" y="148675"/>
            <a:ext cx="2218500" cy="7815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School Value - </a:t>
            </a:r>
            <a:r>
              <a:rPr b="1" lang="en" u="sng">
                <a:solidFill>
                  <a:schemeClr val="dk1"/>
                </a:solidFill>
                <a:latin typeface="Schoolbell"/>
                <a:ea typeface="Schoolbell"/>
                <a:cs typeface="Schoolbell"/>
                <a:sym typeface="Schoolbell"/>
              </a:rPr>
              <a:t>Ambition</a:t>
            </a:r>
            <a:endParaRPr b="1" u="sng">
              <a:solidFill>
                <a:schemeClr val="dk1"/>
              </a:solidFill>
              <a:latin typeface="Schoolbell"/>
              <a:ea typeface="Schoolbell"/>
              <a:cs typeface="Schoolbell"/>
              <a:sym typeface="Schoolbell"/>
            </a:endParaRPr>
          </a:p>
          <a:p>
            <a:pPr indent="0" lvl="0" marL="0" rtl="0" algn="ctr">
              <a:lnSpc>
                <a:spcPct val="107916"/>
              </a:lnSpc>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Taught through weekly circle time sessions, classroom displays and our classroom and school ethos.</a:t>
            </a:r>
            <a:endParaRPr sz="900">
              <a:latin typeface="Schoolbell"/>
              <a:ea typeface="Schoolbell"/>
              <a:cs typeface="Schoolbell"/>
              <a:sym typeface="Schoolbell"/>
            </a:endParaRPr>
          </a:p>
          <a:p>
            <a:pPr indent="0" lvl="0" marL="0" rtl="0" algn="ctr">
              <a:spcBef>
                <a:spcPts val="800"/>
              </a:spcBef>
              <a:spcAft>
                <a:spcPts val="0"/>
              </a:spcAft>
              <a:buClr>
                <a:schemeClr val="dk1"/>
              </a:buClr>
              <a:buSzPts val="1100"/>
              <a:buFont typeface="Arial"/>
              <a:buNone/>
            </a:pPr>
            <a:r>
              <a:rPr lang="en" sz="1100">
                <a:latin typeface="Schoolbell"/>
                <a:ea typeface="Schoolbell"/>
                <a:cs typeface="Schoolbell"/>
                <a:sym typeface="Schoolbell"/>
              </a:rPr>
              <a:t>.</a:t>
            </a:r>
            <a:endParaRPr sz="1100">
              <a:latin typeface="Schoolbell"/>
              <a:ea typeface="Schoolbell"/>
              <a:cs typeface="Schoolbell"/>
              <a:sym typeface="Schoolbell"/>
            </a:endParaRPr>
          </a:p>
          <a:p>
            <a:pPr indent="0" lvl="0" marL="0" rtl="0" algn="ctr">
              <a:spcBef>
                <a:spcPts val="0"/>
              </a:spcBef>
              <a:spcAft>
                <a:spcPts val="0"/>
              </a:spcAft>
              <a:buNone/>
            </a:pPr>
            <a:r>
              <a:t/>
            </a:r>
            <a:endParaRPr>
              <a:latin typeface="Schoolbell"/>
              <a:ea typeface="Schoolbell"/>
              <a:cs typeface="Schoolbell"/>
              <a:sym typeface="Schoolbell"/>
            </a:endParaRPr>
          </a:p>
        </p:txBody>
      </p:sp>
      <p:sp>
        <p:nvSpPr>
          <p:cNvPr id="58" name="Google Shape;58;p13"/>
          <p:cNvSpPr txBox="1"/>
          <p:nvPr/>
        </p:nvSpPr>
        <p:spPr>
          <a:xfrm>
            <a:off x="56300" y="148675"/>
            <a:ext cx="3360000" cy="20478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a:latin typeface="Schoolbell"/>
                <a:ea typeface="Schoolbell"/>
                <a:cs typeface="Schoolbell"/>
                <a:sym typeface="Schoolbell"/>
              </a:rPr>
              <a:t>English</a:t>
            </a:r>
            <a:endParaRPr b="1" sz="1100">
              <a:latin typeface="Schoolbell"/>
              <a:ea typeface="Schoolbell"/>
              <a:cs typeface="Schoolbell"/>
              <a:sym typeface="Schoolbell"/>
            </a:endParaRPr>
          </a:p>
          <a:p>
            <a:pPr indent="0" lvl="0" marL="0" rtl="0" algn="ctr">
              <a:spcBef>
                <a:spcPts val="0"/>
              </a:spcBef>
              <a:spcAft>
                <a:spcPts val="0"/>
              </a:spcAft>
              <a:buNone/>
            </a:pPr>
            <a:r>
              <a:t/>
            </a:r>
            <a:endParaRPr b="1" sz="9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Children will develop a variety of skills through reading and analysing ‘Tom’s Midnight Garden”, “A Christmas Carol” by Charles Dickens and “The Highwayman” by Alfred Noyes. </a:t>
            </a:r>
            <a:endParaRPr sz="900">
              <a:latin typeface="Schoolbell"/>
              <a:ea typeface="Schoolbell"/>
              <a:cs typeface="Schoolbell"/>
              <a:sym typeface="Schoolbell"/>
            </a:endParaRPr>
          </a:p>
          <a:p>
            <a:pPr indent="0" lvl="0" marL="0" rtl="0" algn="ctr">
              <a:spcBef>
                <a:spcPts val="0"/>
              </a:spcBef>
              <a:spcAft>
                <a:spcPts val="0"/>
              </a:spcAft>
              <a:buNone/>
            </a:pPr>
            <a:r>
              <a:t/>
            </a:r>
            <a:endParaRPr sz="9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Children will study Wild Boy within their guided reading sessions and as a reading for pleasure activity. The Highwayman will provide an opportunity for studying poetry, together with writing settings and character descriptions. We will also look at playscripts in this unit, preparing to perform later in the term. </a:t>
            </a:r>
            <a:endParaRPr sz="9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Continuing with our work on the Victorians, the children will participate in a speaking and listening project, whereupon they will present information on a famous Victorian of their choice. </a:t>
            </a:r>
            <a:endParaRPr sz="900">
              <a:latin typeface="Schoolbell"/>
              <a:ea typeface="Schoolbell"/>
              <a:cs typeface="Schoolbell"/>
              <a:sym typeface="Schoolbell"/>
            </a:endParaRPr>
          </a:p>
          <a:p>
            <a:pPr indent="0" lvl="0" marL="457200" rtl="0" algn="l">
              <a:spcBef>
                <a:spcPts val="0"/>
              </a:spcBef>
              <a:spcAft>
                <a:spcPts val="0"/>
              </a:spcAft>
              <a:buNone/>
            </a:pPr>
            <a:r>
              <a:t/>
            </a:r>
            <a:endParaRPr sz="900">
              <a:latin typeface="Schoolbell"/>
              <a:ea typeface="Schoolbell"/>
              <a:cs typeface="Schoolbell"/>
              <a:sym typeface="Schoolbell"/>
            </a:endParaRPr>
          </a:p>
          <a:p>
            <a:pPr indent="0" lvl="0" marL="0" rtl="0" algn="l">
              <a:spcBef>
                <a:spcPts val="0"/>
              </a:spcBef>
              <a:spcAft>
                <a:spcPts val="0"/>
              </a:spcAft>
              <a:buClr>
                <a:schemeClr val="dk1"/>
              </a:buClr>
              <a:buSzPts val="1100"/>
              <a:buFont typeface="Arial"/>
              <a:buNone/>
            </a:pPr>
            <a:r>
              <a:t/>
            </a:r>
            <a:endParaRPr sz="900">
              <a:latin typeface="Schoolbell"/>
              <a:ea typeface="Schoolbell"/>
              <a:cs typeface="Schoolbell"/>
              <a:sym typeface="Schoolbell"/>
            </a:endParaRPr>
          </a:p>
        </p:txBody>
      </p:sp>
      <p:sp>
        <p:nvSpPr>
          <p:cNvPr id="59" name="Google Shape;59;p13"/>
          <p:cNvSpPr txBox="1"/>
          <p:nvPr/>
        </p:nvSpPr>
        <p:spPr>
          <a:xfrm>
            <a:off x="5740450" y="148675"/>
            <a:ext cx="3360000" cy="20985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900">
                <a:latin typeface="Schoolbell"/>
                <a:ea typeface="Schoolbell"/>
                <a:cs typeface="Schoolbell"/>
                <a:sym typeface="Schoolbell"/>
              </a:rPr>
              <a:t>Maths</a:t>
            </a:r>
            <a:endParaRPr b="1" sz="900">
              <a:latin typeface="Schoolbell"/>
              <a:ea typeface="Schoolbell"/>
              <a:cs typeface="Schoolbell"/>
              <a:sym typeface="Schoolbell"/>
            </a:endParaRPr>
          </a:p>
          <a:p>
            <a:pPr indent="0" lvl="0" marL="0" rtl="0" algn="ctr">
              <a:spcBef>
                <a:spcPts val="0"/>
              </a:spcBef>
              <a:spcAft>
                <a:spcPts val="0"/>
              </a:spcAft>
              <a:buNone/>
            </a:pPr>
            <a:r>
              <a:t/>
            </a:r>
            <a:endParaRPr b="1" sz="900">
              <a:latin typeface="Schoolbell"/>
              <a:ea typeface="Schoolbell"/>
              <a:cs typeface="Schoolbell"/>
              <a:sym typeface="Schoolbell"/>
            </a:endParaRPr>
          </a:p>
          <a:p>
            <a:pPr indent="0" lvl="0" marL="0" rtl="0" algn="ctr">
              <a:spcBef>
                <a:spcPts val="0"/>
              </a:spcBef>
              <a:spcAft>
                <a:spcPts val="0"/>
              </a:spcAft>
              <a:buNone/>
            </a:pPr>
            <a:r>
              <a:rPr b="1" lang="en" sz="900">
                <a:latin typeface="Schoolbell"/>
                <a:ea typeface="Schoolbell"/>
                <a:cs typeface="Schoolbell"/>
                <a:sym typeface="Schoolbell"/>
              </a:rPr>
              <a:t>T</a:t>
            </a:r>
            <a:r>
              <a:rPr lang="en" sz="900">
                <a:latin typeface="Schoolbell"/>
                <a:ea typeface="Schoolbell"/>
                <a:cs typeface="Schoolbell"/>
                <a:sym typeface="Schoolbell"/>
              </a:rPr>
              <a:t>here will be a continual focus on Times Table recall, together with problem solving and word problems. </a:t>
            </a:r>
            <a:endParaRPr sz="900">
              <a:latin typeface="Schoolbell"/>
              <a:ea typeface="Schoolbell"/>
              <a:cs typeface="Schoolbell"/>
              <a:sym typeface="Schoolbell"/>
            </a:endParaRPr>
          </a:p>
          <a:p>
            <a:pPr indent="0" lvl="0" marL="0" rtl="0" algn="ctr">
              <a:spcBef>
                <a:spcPts val="0"/>
              </a:spcBef>
              <a:spcAft>
                <a:spcPts val="0"/>
              </a:spcAft>
              <a:buNone/>
            </a:pPr>
            <a:r>
              <a:rPr b="1" lang="en" sz="900" u="sng">
                <a:latin typeface="Schoolbell"/>
                <a:ea typeface="Schoolbell"/>
                <a:cs typeface="Schoolbell"/>
                <a:sym typeface="Schoolbell"/>
              </a:rPr>
              <a:t>Multiplication and division</a:t>
            </a:r>
            <a:endParaRPr b="1" sz="900" u="sng">
              <a:latin typeface="Schoolbell"/>
              <a:ea typeface="Schoolbell"/>
              <a:cs typeface="Schoolbell"/>
              <a:sym typeface="Schoolbell"/>
            </a:endParaRPr>
          </a:p>
          <a:p>
            <a:pPr indent="-279400" lvl="0" marL="457200" rtl="0" algn="ctr">
              <a:spcBef>
                <a:spcPts val="0"/>
              </a:spcBef>
              <a:spcAft>
                <a:spcPts val="0"/>
              </a:spcAft>
              <a:buSzPts val="800"/>
              <a:buFont typeface="Schoolbell"/>
              <a:buChar char="●"/>
            </a:pPr>
            <a:r>
              <a:rPr lang="en" sz="800">
                <a:latin typeface="Schoolbell"/>
                <a:ea typeface="Schoolbell"/>
                <a:cs typeface="Schoolbell"/>
                <a:sym typeface="Schoolbell"/>
              </a:rPr>
              <a:t>Factors</a:t>
            </a:r>
            <a:endParaRPr sz="800">
              <a:latin typeface="Schoolbell"/>
              <a:ea typeface="Schoolbell"/>
              <a:cs typeface="Schoolbell"/>
              <a:sym typeface="Schoolbell"/>
            </a:endParaRPr>
          </a:p>
          <a:p>
            <a:pPr indent="-279400" lvl="0" marL="457200" rtl="0" algn="ctr">
              <a:spcBef>
                <a:spcPts val="0"/>
              </a:spcBef>
              <a:spcAft>
                <a:spcPts val="0"/>
              </a:spcAft>
              <a:buSzPts val="800"/>
              <a:buFont typeface="Schoolbell"/>
              <a:buChar char="●"/>
            </a:pPr>
            <a:r>
              <a:rPr lang="en" sz="800">
                <a:latin typeface="Schoolbell"/>
                <a:ea typeface="Schoolbell"/>
                <a:cs typeface="Schoolbell"/>
                <a:sym typeface="Schoolbell"/>
              </a:rPr>
              <a:t>Common factors</a:t>
            </a:r>
            <a:endParaRPr sz="800">
              <a:latin typeface="Schoolbell"/>
              <a:ea typeface="Schoolbell"/>
              <a:cs typeface="Schoolbell"/>
              <a:sym typeface="Schoolbell"/>
            </a:endParaRPr>
          </a:p>
          <a:p>
            <a:pPr indent="-279400" lvl="0" marL="457200" rtl="0" algn="ctr">
              <a:spcBef>
                <a:spcPts val="0"/>
              </a:spcBef>
              <a:spcAft>
                <a:spcPts val="0"/>
              </a:spcAft>
              <a:buSzPts val="800"/>
              <a:buFont typeface="Schoolbell"/>
              <a:buChar char="●"/>
            </a:pPr>
            <a:r>
              <a:rPr lang="en" sz="800">
                <a:latin typeface="Schoolbell"/>
                <a:ea typeface="Schoolbell"/>
                <a:cs typeface="Schoolbell"/>
                <a:sym typeface="Schoolbell"/>
              </a:rPr>
              <a:t>Prime Numbers</a:t>
            </a:r>
            <a:endParaRPr sz="800">
              <a:latin typeface="Schoolbell"/>
              <a:ea typeface="Schoolbell"/>
              <a:cs typeface="Schoolbell"/>
              <a:sym typeface="Schoolbell"/>
            </a:endParaRPr>
          </a:p>
          <a:p>
            <a:pPr indent="-279400" lvl="0" marL="457200" rtl="0" algn="ctr">
              <a:spcBef>
                <a:spcPts val="0"/>
              </a:spcBef>
              <a:spcAft>
                <a:spcPts val="0"/>
              </a:spcAft>
              <a:buSzPts val="800"/>
              <a:buFont typeface="Schoolbell"/>
              <a:buChar char="●"/>
            </a:pPr>
            <a:r>
              <a:rPr lang="en" sz="800">
                <a:latin typeface="Schoolbell"/>
                <a:ea typeface="Schoolbell"/>
                <a:cs typeface="Schoolbell"/>
                <a:sym typeface="Schoolbell"/>
              </a:rPr>
              <a:t>Square numbers</a:t>
            </a:r>
            <a:endParaRPr sz="800">
              <a:latin typeface="Schoolbell"/>
              <a:ea typeface="Schoolbell"/>
              <a:cs typeface="Schoolbell"/>
              <a:sym typeface="Schoolbell"/>
            </a:endParaRPr>
          </a:p>
          <a:p>
            <a:pPr indent="-279400" lvl="0" marL="457200" rtl="0" algn="ctr">
              <a:spcBef>
                <a:spcPts val="0"/>
              </a:spcBef>
              <a:spcAft>
                <a:spcPts val="0"/>
              </a:spcAft>
              <a:buSzPts val="800"/>
              <a:buFont typeface="Schoolbell"/>
              <a:buChar char="●"/>
            </a:pPr>
            <a:r>
              <a:rPr lang="en" sz="800">
                <a:latin typeface="Schoolbell"/>
                <a:ea typeface="Schoolbell"/>
                <a:cs typeface="Schoolbell"/>
                <a:sym typeface="Schoolbell"/>
              </a:rPr>
              <a:t>Cube numbers</a:t>
            </a:r>
            <a:endParaRPr sz="800">
              <a:latin typeface="Schoolbell"/>
              <a:ea typeface="Schoolbell"/>
              <a:cs typeface="Schoolbell"/>
              <a:sym typeface="Schoolbell"/>
            </a:endParaRPr>
          </a:p>
          <a:p>
            <a:pPr indent="-279400" lvl="0" marL="457200" rtl="0" algn="ctr">
              <a:spcBef>
                <a:spcPts val="0"/>
              </a:spcBef>
              <a:spcAft>
                <a:spcPts val="0"/>
              </a:spcAft>
              <a:buSzPts val="800"/>
              <a:buFont typeface="Schoolbell"/>
              <a:buChar char="●"/>
            </a:pPr>
            <a:r>
              <a:rPr lang="en" sz="800">
                <a:latin typeface="Schoolbell"/>
                <a:ea typeface="Schoolbell"/>
                <a:cs typeface="Schoolbell"/>
                <a:sym typeface="Schoolbell"/>
              </a:rPr>
              <a:t>Multiplying and dividing by 10,100 and 1000</a:t>
            </a:r>
            <a:endParaRPr sz="800">
              <a:latin typeface="Schoolbell"/>
              <a:ea typeface="Schoolbell"/>
              <a:cs typeface="Schoolbell"/>
              <a:sym typeface="Schoolbell"/>
            </a:endParaRPr>
          </a:p>
          <a:p>
            <a:pPr indent="0" lvl="0" marL="457200" rtl="0" algn="l">
              <a:spcBef>
                <a:spcPts val="0"/>
              </a:spcBef>
              <a:spcAft>
                <a:spcPts val="0"/>
              </a:spcAft>
              <a:buNone/>
            </a:pPr>
            <a:r>
              <a:rPr b="1" lang="en" sz="900">
                <a:latin typeface="Schoolbell"/>
                <a:ea typeface="Schoolbell"/>
                <a:cs typeface="Schoolbell"/>
                <a:sym typeface="Schoolbell"/>
              </a:rPr>
              <a:t>                          </a:t>
            </a:r>
            <a:r>
              <a:rPr b="1" lang="en" sz="900" u="sng">
                <a:latin typeface="Schoolbell"/>
                <a:ea typeface="Schoolbell"/>
                <a:cs typeface="Schoolbell"/>
                <a:sym typeface="Schoolbell"/>
              </a:rPr>
              <a:t> Fractions</a:t>
            </a:r>
            <a:endParaRPr b="1" sz="900" u="sng">
              <a:latin typeface="Schoolbell"/>
              <a:ea typeface="Schoolbell"/>
              <a:cs typeface="Schoolbell"/>
              <a:sym typeface="Schoolbell"/>
            </a:endParaRPr>
          </a:p>
          <a:p>
            <a:pPr indent="-279400" lvl="0" marL="457200" rtl="0" algn="ctr">
              <a:spcBef>
                <a:spcPts val="0"/>
              </a:spcBef>
              <a:spcAft>
                <a:spcPts val="0"/>
              </a:spcAft>
              <a:buSzPts val="800"/>
              <a:buFont typeface="Schoolbell"/>
              <a:buChar char="●"/>
            </a:pPr>
            <a:r>
              <a:rPr lang="en" sz="800">
                <a:latin typeface="Schoolbell"/>
                <a:ea typeface="Schoolbell"/>
                <a:cs typeface="Schoolbell"/>
                <a:sym typeface="Schoolbell"/>
              </a:rPr>
              <a:t>Improper fractions</a:t>
            </a:r>
            <a:endParaRPr sz="800">
              <a:latin typeface="Schoolbell"/>
              <a:ea typeface="Schoolbell"/>
              <a:cs typeface="Schoolbell"/>
              <a:sym typeface="Schoolbell"/>
            </a:endParaRPr>
          </a:p>
          <a:p>
            <a:pPr indent="-279400" lvl="0" marL="457200" rtl="0" algn="ctr">
              <a:spcBef>
                <a:spcPts val="0"/>
              </a:spcBef>
              <a:spcAft>
                <a:spcPts val="0"/>
              </a:spcAft>
              <a:buSzPts val="800"/>
              <a:buFont typeface="Schoolbell"/>
              <a:buChar char="●"/>
            </a:pPr>
            <a:r>
              <a:rPr lang="en" sz="800">
                <a:latin typeface="Schoolbell"/>
                <a:ea typeface="Schoolbell"/>
                <a:cs typeface="Schoolbell"/>
                <a:sym typeface="Schoolbell"/>
              </a:rPr>
              <a:t>Mixed number fractions</a:t>
            </a:r>
            <a:endParaRPr sz="800">
              <a:latin typeface="Schoolbell"/>
              <a:ea typeface="Schoolbell"/>
              <a:cs typeface="Schoolbell"/>
              <a:sym typeface="Schoolbell"/>
            </a:endParaRPr>
          </a:p>
          <a:p>
            <a:pPr indent="-279400" lvl="0" marL="457200" rtl="0" algn="ctr">
              <a:spcBef>
                <a:spcPts val="0"/>
              </a:spcBef>
              <a:spcAft>
                <a:spcPts val="0"/>
              </a:spcAft>
              <a:buSzPts val="800"/>
              <a:buFont typeface="Schoolbell"/>
              <a:buChar char="●"/>
            </a:pPr>
            <a:r>
              <a:rPr lang="en" sz="800">
                <a:latin typeface="Schoolbell"/>
                <a:ea typeface="Schoolbell"/>
                <a:cs typeface="Schoolbell"/>
                <a:sym typeface="Schoolbell"/>
              </a:rPr>
              <a:t>Ordering fractions</a:t>
            </a:r>
            <a:endParaRPr sz="800">
              <a:latin typeface="Schoolbell"/>
              <a:ea typeface="Schoolbell"/>
              <a:cs typeface="Schoolbell"/>
              <a:sym typeface="Schoolbell"/>
            </a:endParaRPr>
          </a:p>
          <a:p>
            <a:pPr indent="0" lvl="0" marL="457200" rtl="0" algn="l">
              <a:spcBef>
                <a:spcPts val="0"/>
              </a:spcBef>
              <a:spcAft>
                <a:spcPts val="0"/>
              </a:spcAft>
              <a:buNone/>
            </a:pPr>
            <a:r>
              <a:t/>
            </a:r>
            <a:endParaRPr sz="900">
              <a:latin typeface="Schoolbell"/>
              <a:ea typeface="Schoolbell"/>
              <a:cs typeface="Schoolbell"/>
              <a:sym typeface="Schoolbell"/>
            </a:endParaRPr>
          </a:p>
        </p:txBody>
      </p:sp>
      <p:sp>
        <p:nvSpPr>
          <p:cNvPr id="60" name="Google Shape;60;p13"/>
          <p:cNvSpPr txBox="1"/>
          <p:nvPr/>
        </p:nvSpPr>
        <p:spPr>
          <a:xfrm>
            <a:off x="5740375" y="2267450"/>
            <a:ext cx="3360000" cy="11820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Schoolbell"/>
                <a:ea typeface="Schoolbell"/>
                <a:cs typeface="Schoolbell"/>
                <a:sym typeface="Schoolbell"/>
              </a:rPr>
              <a:t>Science - Space</a:t>
            </a:r>
            <a:endParaRPr b="1" sz="1000">
              <a:latin typeface="Schoolbell"/>
              <a:ea typeface="Schoolbell"/>
              <a:cs typeface="Schoolbell"/>
              <a:sym typeface="Schoolbell"/>
            </a:endParaRPr>
          </a:p>
          <a:p>
            <a:pPr indent="-311150" lvl="0" marL="457200" rtl="0" algn="l">
              <a:lnSpc>
                <a:spcPct val="107916"/>
              </a:lnSpc>
              <a:spcBef>
                <a:spcPts val="0"/>
              </a:spcBef>
              <a:spcAft>
                <a:spcPts val="0"/>
              </a:spcAft>
              <a:buSzPts val="1300"/>
              <a:buFont typeface="Schoolbell"/>
              <a:buChar char="●"/>
            </a:pPr>
            <a:r>
              <a:rPr lang="en" sz="1100">
                <a:solidFill>
                  <a:schemeClr val="dk1"/>
                </a:solidFill>
                <a:latin typeface="Schoolbell"/>
                <a:ea typeface="Schoolbell"/>
                <a:cs typeface="Schoolbell"/>
                <a:sym typeface="Schoolbell"/>
              </a:rPr>
              <a:t>Is the earth spherical?</a:t>
            </a:r>
            <a:endParaRPr sz="1100">
              <a:solidFill>
                <a:schemeClr val="dk1"/>
              </a:solidFill>
              <a:latin typeface="Schoolbell"/>
              <a:ea typeface="Schoolbell"/>
              <a:cs typeface="Schoolbell"/>
              <a:sym typeface="Schoolbell"/>
            </a:endParaRPr>
          </a:p>
          <a:p>
            <a:pPr indent="-298450" lvl="0" marL="457200" rtl="0" algn="l">
              <a:lnSpc>
                <a:spcPct val="107916"/>
              </a:lnSpc>
              <a:spcBef>
                <a:spcPts val="0"/>
              </a:spcBef>
              <a:spcAft>
                <a:spcPts val="0"/>
              </a:spcAft>
              <a:buClr>
                <a:schemeClr val="dk1"/>
              </a:buClr>
              <a:buSzPts val="1100"/>
              <a:buFont typeface="Schoolbell"/>
              <a:buChar char="●"/>
            </a:pPr>
            <a:r>
              <a:rPr lang="en" sz="1100">
                <a:solidFill>
                  <a:schemeClr val="dk1"/>
                </a:solidFill>
                <a:latin typeface="Schoolbell"/>
                <a:ea typeface="Schoolbell"/>
                <a:cs typeface="Schoolbell"/>
                <a:sym typeface="Schoolbell"/>
              </a:rPr>
              <a:t>The planets and the Solar System</a:t>
            </a:r>
            <a:endParaRPr sz="1100">
              <a:solidFill>
                <a:schemeClr val="dk1"/>
              </a:solidFill>
              <a:latin typeface="Schoolbell"/>
              <a:ea typeface="Schoolbell"/>
              <a:cs typeface="Schoolbell"/>
              <a:sym typeface="Schoolbell"/>
            </a:endParaRPr>
          </a:p>
          <a:p>
            <a:pPr indent="-298450" lvl="0" marL="457200" rtl="0" algn="l">
              <a:lnSpc>
                <a:spcPct val="107916"/>
              </a:lnSpc>
              <a:spcBef>
                <a:spcPts val="0"/>
              </a:spcBef>
              <a:spcAft>
                <a:spcPts val="0"/>
              </a:spcAft>
              <a:buClr>
                <a:schemeClr val="dk1"/>
              </a:buClr>
              <a:buSzPts val="1100"/>
              <a:buFont typeface="Schoolbell"/>
              <a:buChar char="●"/>
            </a:pPr>
            <a:r>
              <a:rPr lang="en" sz="1100">
                <a:solidFill>
                  <a:schemeClr val="dk1"/>
                </a:solidFill>
                <a:latin typeface="Schoolbell"/>
                <a:ea typeface="Schoolbell"/>
                <a:cs typeface="Schoolbell"/>
                <a:sym typeface="Schoolbell"/>
              </a:rPr>
              <a:t>The Earth’s Rotation</a:t>
            </a:r>
            <a:endParaRPr sz="1100">
              <a:solidFill>
                <a:schemeClr val="dk1"/>
              </a:solidFill>
              <a:latin typeface="Schoolbell"/>
              <a:ea typeface="Schoolbell"/>
              <a:cs typeface="Schoolbell"/>
              <a:sym typeface="Schoolbell"/>
            </a:endParaRPr>
          </a:p>
          <a:p>
            <a:pPr indent="-298450" lvl="0" marL="457200" rtl="0" algn="l">
              <a:lnSpc>
                <a:spcPct val="107916"/>
              </a:lnSpc>
              <a:spcBef>
                <a:spcPts val="0"/>
              </a:spcBef>
              <a:spcAft>
                <a:spcPts val="0"/>
              </a:spcAft>
              <a:buClr>
                <a:schemeClr val="dk1"/>
              </a:buClr>
              <a:buSzPts val="1100"/>
              <a:buFont typeface="Schoolbell"/>
              <a:buChar char="●"/>
            </a:pPr>
            <a:r>
              <a:rPr lang="en" sz="1100">
                <a:solidFill>
                  <a:schemeClr val="dk1"/>
                </a:solidFill>
                <a:latin typeface="Schoolbell"/>
                <a:ea typeface="Schoolbell"/>
                <a:cs typeface="Schoolbell"/>
                <a:sym typeface="Schoolbell"/>
              </a:rPr>
              <a:t>The phases of the moon</a:t>
            </a:r>
            <a:endParaRPr sz="1100">
              <a:solidFill>
                <a:schemeClr val="dk1"/>
              </a:solidFill>
              <a:latin typeface="Schoolbell"/>
              <a:ea typeface="Schoolbell"/>
              <a:cs typeface="Schoolbell"/>
              <a:sym typeface="Schoolbell"/>
            </a:endParaRPr>
          </a:p>
          <a:p>
            <a:pPr indent="0" lvl="0" marL="0" rtl="0" algn="l">
              <a:lnSpc>
                <a:spcPct val="107916"/>
              </a:lnSpc>
              <a:spcBef>
                <a:spcPts val="800"/>
              </a:spcBef>
              <a:spcAft>
                <a:spcPts val="0"/>
              </a:spcAft>
              <a:buNone/>
            </a:pPr>
            <a:r>
              <a:t/>
            </a:r>
            <a:endParaRPr sz="800">
              <a:solidFill>
                <a:schemeClr val="dk1"/>
              </a:solidFill>
              <a:latin typeface="Schoolbell"/>
              <a:ea typeface="Schoolbell"/>
              <a:cs typeface="Schoolbell"/>
              <a:sym typeface="Schoolbell"/>
            </a:endParaRPr>
          </a:p>
          <a:p>
            <a:pPr indent="0" lvl="0" marL="457200" rtl="0" algn="l">
              <a:spcBef>
                <a:spcPts val="800"/>
              </a:spcBef>
              <a:spcAft>
                <a:spcPts val="0"/>
              </a:spcAft>
              <a:buNone/>
            </a:pPr>
            <a:r>
              <a:t/>
            </a:r>
            <a:endParaRPr sz="800">
              <a:latin typeface="Schoolbell"/>
              <a:ea typeface="Schoolbell"/>
              <a:cs typeface="Schoolbell"/>
              <a:sym typeface="Schoolbell"/>
            </a:endParaRPr>
          </a:p>
          <a:p>
            <a:pPr indent="0" lvl="0" marL="457200" rtl="0" algn="l">
              <a:spcBef>
                <a:spcPts val="0"/>
              </a:spcBef>
              <a:spcAft>
                <a:spcPts val="0"/>
              </a:spcAft>
              <a:buNone/>
            </a:pPr>
            <a:r>
              <a:t/>
            </a:r>
            <a:endParaRPr sz="900">
              <a:latin typeface="Schoolbell"/>
              <a:ea typeface="Schoolbell"/>
              <a:cs typeface="Schoolbell"/>
              <a:sym typeface="Schoolbell"/>
            </a:endParaRPr>
          </a:p>
          <a:p>
            <a:pPr indent="0" lvl="0" marL="0" rtl="0" algn="l">
              <a:spcBef>
                <a:spcPts val="0"/>
              </a:spcBef>
              <a:spcAft>
                <a:spcPts val="0"/>
              </a:spcAft>
              <a:buNone/>
            </a:pPr>
            <a:r>
              <a:t/>
            </a:r>
            <a:endParaRPr b="1" sz="900">
              <a:latin typeface="Schoolbell"/>
              <a:ea typeface="Schoolbell"/>
              <a:cs typeface="Schoolbell"/>
              <a:sym typeface="Schoolbell"/>
            </a:endParaRPr>
          </a:p>
          <a:p>
            <a:pPr indent="0" lvl="0" marL="0" rtl="0" algn="l">
              <a:spcBef>
                <a:spcPts val="0"/>
              </a:spcBef>
              <a:spcAft>
                <a:spcPts val="0"/>
              </a:spcAft>
              <a:buNone/>
            </a:pPr>
            <a:r>
              <a:t/>
            </a:r>
            <a:endParaRPr b="1" sz="700">
              <a:latin typeface="Schoolbell"/>
              <a:ea typeface="Schoolbell"/>
              <a:cs typeface="Schoolbell"/>
              <a:sym typeface="Schoolbell"/>
            </a:endParaRPr>
          </a:p>
        </p:txBody>
      </p:sp>
      <p:sp>
        <p:nvSpPr>
          <p:cNvPr id="61" name="Google Shape;61;p13"/>
          <p:cNvSpPr txBox="1"/>
          <p:nvPr/>
        </p:nvSpPr>
        <p:spPr>
          <a:xfrm>
            <a:off x="56300" y="2306775"/>
            <a:ext cx="1302000" cy="2810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Art</a:t>
            </a:r>
            <a:endParaRPr b="1">
              <a:latin typeface="Schoolbell"/>
              <a:ea typeface="Schoolbell"/>
              <a:cs typeface="Schoolbell"/>
              <a:sym typeface="Schoolbell"/>
            </a:endParaRPr>
          </a:p>
          <a:p>
            <a:pPr indent="0" lvl="0" marL="0" rtl="0" algn="l">
              <a:spcBef>
                <a:spcPts val="0"/>
              </a:spcBef>
              <a:spcAft>
                <a:spcPts val="0"/>
              </a:spcAft>
              <a:buNone/>
            </a:pPr>
            <a:r>
              <a:t/>
            </a:r>
            <a:endParaRPr sz="950">
              <a:latin typeface="Schoolbell"/>
              <a:ea typeface="Schoolbell"/>
              <a:cs typeface="Schoolbell"/>
              <a:sym typeface="Schoolbell"/>
            </a:endParaRPr>
          </a:p>
          <a:p>
            <a:pPr indent="0" lvl="0" marL="0" rtl="0" algn="ctr">
              <a:spcBef>
                <a:spcPts val="0"/>
              </a:spcBef>
              <a:spcAft>
                <a:spcPts val="0"/>
              </a:spcAft>
              <a:buNone/>
            </a:pPr>
            <a:r>
              <a:rPr lang="en" sz="950">
                <a:latin typeface="Schoolbell"/>
                <a:ea typeface="Schoolbell"/>
                <a:cs typeface="Schoolbell"/>
                <a:sym typeface="Schoolbell"/>
              </a:rPr>
              <a:t>Victorian Fashion Design.</a:t>
            </a:r>
            <a:endParaRPr sz="950">
              <a:latin typeface="Schoolbell"/>
              <a:ea typeface="Schoolbell"/>
              <a:cs typeface="Schoolbell"/>
              <a:sym typeface="Schoolbell"/>
            </a:endParaRPr>
          </a:p>
          <a:p>
            <a:pPr indent="0" lvl="0" marL="457200" rtl="0" algn="ctr">
              <a:spcBef>
                <a:spcPts val="0"/>
              </a:spcBef>
              <a:spcAft>
                <a:spcPts val="0"/>
              </a:spcAft>
              <a:buNone/>
            </a:pPr>
            <a:r>
              <a:t/>
            </a:r>
            <a:endParaRPr sz="950">
              <a:latin typeface="Schoolbell"/>
              <a:ea typeface="Schoolbell"/>
              <a:cs typeface="Schoolbell"/>
              <a:sym typeface="Schoolbell"/>
            </a:endParaRPr>
          </a:p>
          <a:p>
            <a:pPr indent="0" lvl="0" marL="0" rtl="0" algn="ctr">
              <a:spcBef>
                <a:spcPts val="0"/>
              </a:spcBef>
              <a:spcAft>
                <a:spcPts val="0"/>
              </a:spcAft>
              <a:buNone/>
            </a:pPr>
            <a:r>
              <a:rPr lang="en" sz="950">
                <a:latin typeface="Schoolbell"/>
                <a:ea typeface="Schoolbell"/>
                <a:cs typeface="Schoolbell"/>
                <a:sym typeface="Schoolbell"/>
              </a:rPr>
              <a:t>Design, make and evaluate a Victorian outfit for an upper class man/woman.</a:t>
            </a:r>
            <a:endParaRPr sz="950">
              <a:latin typeface="Schoolbell"/>
              <a:ea typeface="Schoolbell"/>
              <a:cs typeface="Schoolbell"/>
              <a:sym typeface="Schoolbell"/>
            </a:endParaRPr>
          </a:p>
          <a:p>
            <a:pPr indent="0" lvl="0" marL="0" rtl="0" algn="ctr">
              <a:spcBef>
                <a:spcPts val="0"/>
              </a:spcBef>
              <a:spcAft>
                <a:spcPts val="0"/>
              </a:spcAft>
              <a:buNone/>
            </a:pPr>
            <a:r>
              <a:t/>
            </a:r>
            <a:endParaRPr sz="950">
              <a:latin typeface="Schoolbell"/>
              <a:ea typeface="Schoolbell"/>
              <a:cs typeface="Schoolbell"/>
              <a:sym typeface="Schoolbell"/>
            </a:endParaRPr>
          </a:p>
          <a:p>
            <a:pPr indent="0" lvl="0" marL="0" rtl="0" algn="ctr">
              <a:spcBef>
                <a:spcPts val="0"/>
              </a:spcBef>
              <a:spcAft>
                <a:spcPts val="0"/>
              </a:spcAft>
              <a:buNone/>
            </a:pPr>
            <a:r>
              <a:rPr lang="en" sz="950">
                <a:latin typeface="Schoolbell"/>
                <a:ea typeface="Schoolbell"/>
                <a:cs typeface="Schoolbell"/>
                <a:sym typeface="Schoolbell"/>
              </a:rPr>
              <a:t>Children print fabric and create a model for their Victorian lady or Man </a:t>
            </a:r>
            <a:endParaRPr sz="950">
              <a:latin typeface="Schoolbell"/>
              <a:ea typeface="Schoolbell"/>
              <a:cs typeface="Schoolbell"/>
              <a:sym typeface="Schoolbell"/>
            </a:endParaRPr>
          </a:p>
          <a:p>
            <a:pPr indent="0" lvl="0" marL="457200" rtl="0" algn="l">
              <a:spcBef>
                <a:spcPts val="0"/>
              </a:spcBef>
              <a:spcAft>
                <a:spcPts val="0"/>
              </a:spcAft>
              <a:buNone/>
            </a:pPr>
            <a:r>
              <a:t/>
            </a:r>
            <a:endParaRPr sz="950">
              <a:latin typeface="Schoolbell"/>
              <a:ea typeface="Schoolbell"/>
              <a:cs typeface="Schoolbell"/>
              <a:sym typeface="Schoolbell"/>
            </a:endParaRPr>
          </a:p>
          <a:p>
            <a:pPr indent="0" lvl="0" marL="457200" rtl="0" algn="l">
              <a:spcBef>
                <a:spcPts val="0"/>
              </a:spcBef>
              <a:spcAft>
                <a:spcPts val="0"/>
              </a:spcAft>
              <a:buNone/>
            </a:pPr>
            <a:r>
              <a:t/>
            </a:r>
            <a:endParaRPr sz="950">
              <a:latin typeface="Schoolbell"/>
              <a:ea typeface="Schoolbell"/>
              <a:cs typeface="Schoolbell"/>
              <a:sym typeface="Schoolbell"/>
            </a:endParaRPr>
          </a:p>
          <a:p>
            <a:pPr indent="0" lvl="0" marL="457200" rtl="0" algn="l">
              <a:spcBef>
                <a:spcPts val="0"/>
              </a:spcBef>
              <a:spcAft>
                <a:spcPts val="0"/>
              </a:spcAft>
              <a:buNone/>
            </a:pPr>
            <a:r>
              <a:t/>
            </a:r>
            <a:endParaRPr sz="950">
              <a:latin typeface="Schoolbell"/>
              <a:ea typeface="Schoolbell"/>
              <a:cs typeface="Schoolbell"/>
              <a:sym typeface="Schoolbell"/>
            </a:endParaRPr>
          </a:p>
          <a:p>
            <a:pPr indent="0" lvl="0" marL="457200" rtl="0" algn="l">
              <a:spcBef>
                <a:spcPts val="0"/>
              </a:spcBef>
              <a:spcAft>
                <a:spcPts val="0"/>
              </a:spcAft>
              <a:buNone/>
            </a:pPr>
            <a:r>
              <a:t/>
            </a:r>
            <a:endParaRPr sz="950">
              <a:latin typeface="Schoolbell"/>
              <a:ea typeface="Schoolbell"/>
              <a:cs typeface="Schoolbell"/>
              <a:sym typeface="Schoolbell"/>
            </a:endParaRPr>
          </a:p>
          <a:p>
            <a:pPr indent="0" lvl="0" marL="457200" rtl="0" algn="l">
              <a:spcBef>
                <a:spcPts val="0"/>
              </a:spcBef>
              <a:spcAft>
                <a:spcPts val="0"/>
              </a:spcAft>
              <a:buNone/>
            </a:pPr>
            <a:r>
              <a:t/>
            </a:r>
            <a:endParaRPr sz="950">
              <a:latin typeface="Schoolbell"/>
              <a:ea typeface="Schoolbell"/>
              <a:cs typeface="Schoolbell"/>
              <a:sym typeface="Schoolbell"/>
            </a:endParaRPr>
          </a:p>
        </p:txBody>
      </p:sp>
      <p:sp>
        <p:nvSpPr>
          <p:cNvPr id="62" name="Google Shape;62;p13"/>
          <p:cNvSpPr txBox="1"/>
          <p:nvPr/>
        </p:nvSpPr>
        <p:spPr>
          <a:xfrm>
            <a:off x="3532600" y="3625150"/>
            <a:ext cx="1089900" cy="14922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a:latin typeface="Schoolbell"/>
                <a:ea typeface="Schoolbell"/>
                <a:cs typeface="Schoolbell"/>
                <a:sym typeface="Schoolbell"/>
              </a:rPr>
              <a:t>R.E</a:t>
            </a:r>
            <a:endParaRPr b="1" sz="1100">
              <a:latin typeface="Schoolbell"/>
              <a:ea typeface="Schoolbell"/>
              <a:cs typeface="Schoolbell"/>
              <a:sym typeface="Schoolbell"/>
            </a:endParaRPr>
          </a:p>
          <a:p>
            <a:pPr indent="0" lvl="0" marL="0" rtl="0" algn="ctr">
              <a:lnSpc>
                <a:spcPct val="107916"/>
              </a:lnSpc>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What does the Christmas story teach us? </a:t>
            </a:r>
            <a:endParaRPr sz="800">
              <a:solidFill>
                <a:schemeClr val="dk1"/>
              </a:solidFill>
              <a:latin typeface="Schoolbell"/>
              <a:ea typeface="Schoolbell"/>
              <a:cs typeface="Schoolbell"/>
              <a:sym typeface="Schoolbell"/>
            </a:endParaRPr>
          </a:p>
          <a:p>
            <a:pPr indent="0" lvl="0" marL="0" rtl="0" algn="ctr">
              <a:lnSpc>
                <a:spcPct val="107916"/>
              </a:lnSpc>
              <a:spcBef>
                <a:spcPts val="80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Children explore the Christmas story and the messages behind it. </a:t>
            </a:r>
            <a:endParaRPr sz="800">
              <a:solidFill>
                <a:schemeClr val="dk1"/>
              </a:solidFill>
              <a:latin typeface="Schoolbell"/>
              <a:ea typeface="Schoolbell"/>
              <a:cs typeface="Schoolbell"/>
              <a:sym typeface="Schoolbell"/>
            </a:endParaRPr>
          </a:p>
          <a:p>
            <a:pPr indent="0" lvl="0" marL="0" rtl="0" algn="ctr">
              <a:spcBef>
                <a:spcPts val="800"/>
              </a:spcBef>
              <a:spcAft>
                <a:spcPts val="0"/>
              </a:spcAft>
              <a:buNone/>
            </a:pPr>
            <a:r>
              <a:t/>
            </a:r>
            <a:endParaRPr b="1">
              <a:latin typeface="Schoolbell"/>
              <a:ea typeface="Schoolbell"/>
              <a:cs typeface="Schoolbell"/>
              <a:sym typeface="Schoolbell"/>
            </a:endParaRPr>
          </a:p>
          <a:p>
            <a:pPr indent="0" lvl="0" marL="0" rtl="0" algn="ctr">
              <a:spcBef>
                <a:spcPts val="0"/>
              </a:spcBef>
              <a:spcAft>
                <a:spcPts val="0"/>
              </a:spcAft>
              <a:buNone/>
            </a:pPr>
            <a:r>
              <a:t/>
            </a:r>
            <a:endParaRPr sz="300">
              <a:latin typeface="Schoolbell"/>
              <a:ea typeface="Schoolbell"/>
              <a:cs typeface="Schoolbell"/>
              <a:sym typeface="Schoolbell"/>
            </a:endParaRPr>
          </a:p>
        </p:txBody>
      </p:sp>
      <p:sp>
        <p:nvSpPr>
          <p:cNvPr id="63" name="Google Shape;63;p13"/>
          <p:cNvSpPr txBox="1"/>
          <p:nvPr/>
        </p:nvSpPr>
        <p:spPr>
          <a:xfrm>
            <a:off x="4692350" y="3625275"/>
            <a:ext cx="997500" cy="14922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Schoolbell"/>
                <a:ea typeface="Schoolbell"/>
                <a:cs typeface="Schoolbell"/>
                <a:sym typeface="Schoolbell"/>
              </a:rPr>
              <a:t>PSHE</a:t>
            </a:r>
            <a:endParaRPr b="1" sz="1000">
              <a:latin typeface="Schoolbell"/>
              <a:ea typeface="Schoolbell"/>
              <a:cs typeface="Schoolbell"/>
              <a:sym typeface="Schoolbell"/>
            </a:endParaRPr>
          </a:p>
          <a:p>
            <a:pPr indent="0" lvl="0" marL="0" rtl="0" algn="ctr">
              <a:spcBef>
                <a:spcPts val="0"/>
              </a:spcBef>
              <a:spcAft>
                <a:spcPts val="0"/>
              </a:spcAft>
              <a:buNone/>
            </a:pPr>
            <a:r>
              <a:rPr lang="en" sz="800">
                <a:solidFill>
                  <a:schemeClr val="dk1"/>
                </a:solidFill>
                <a:latin typeface="Schoolbell"/>
                <a:ea typeface="Schoolbell"/>
                <a:cs typeface="Schoolbell"/>
                <a:sym typeface="Schoolbell"/>
              </a:rPr>
              <a:t>Ambition</a:t>
            </a:r>
            <a:endParaRPr sz="800">
              <a:solidFill>
                <a:schemeClr val="dk1"/>
              </a:solidFill>
              <a:latin typeface="Schoolbell"/>
              <a:ea typeface="Schoolbell"/>
              <a:cs typeface="Schoolbell"/>
              <a:sym typeface="Schoolbell"/>
            </a:endParaRPr>
          </a:p>
          <a:p>
            <a:pPr indent="0" lvl="0" marL="0" rtl="0" algn="ctr">
              <a:spcBef>
                <a:spcPts val="0"/>
              </a:spcBef>
              <a:spcAft>
                <a:spcPts val="0"/>
              </a:spcAft>
              <a:buNone/>
            </a:pPr>
            <a:r>
              <a:t/>
            </a:r>
            <a:endParaRPr sz="800">
              <a:solidFill>
                <a:schemeClr val="dk1"/>
              </a:solidFill>
            </a:endParaRPr>
          </a:p>
          <a:p>
            <a:pPr indent="0" lvl="0" marL="0" rtl="0" algn="ctr">
              <a:spcBef>
                <a:spcPts val="0"/>
              </a:spcBef>
              <a:spcAft>
                <a:spcPts val="0"/>
              </a:spcAft>
              <a:buNone/>
            </a:pPr>
            <a:r>
              <a:rPr lang="en" sz="800">
                <a:solidFill>
                  <a:schemeClr val="dk1"/>
                </a:solidFill>
                <a:latin typeface="Schoolbell"/>
                <a:ea typeface="Schoolbell"/>
                <a:cs typeface="Schoolbell"/>
                <a:sym typeface="Schoolbell"/>
              </a:rPr>
              <a:t>Which job/career would you like to have?</a:t>
            </a:r>
            <a:r>
              <a:rPr lang="en" sz="800">
                <a:solidFill>
                  <a:schemeClr val="dk1"/>
                </a:solidFill>
              </a:rPr>
              <a:t> </a:t>
            </a:r>
            <a:endParaRPr sz="800">
              <a:solidFill>
                <a:schemeClr val="dk1"/>
              </a:solidFill>
            </a:endParaRPr>
          </a:p>
          <a:p>
            <a:pPr indent="0" lvl="0" marL="0" rtl="0" algn="ctr">
              <a:spcBef>
                <a:spcPts val="0"/>
              </a:spcBef>
              <a:spcAft>
                <a:spcPts val="0"/>
              </a:spcAft>
              <a:buNone/>
            </a:pPr>
            <a:r>
              <a:t/>
            </a:r>
            <a:endParaRPr sz="800">
              <a:solidFill>
                <a:schemeClr val="dk1"/>
              </a:solidFill>
              <a:latin typeface="Comfortaa"/>
              <a:ea typeface="Comfortaa"/>
              <a:cs typeface="Comfortaa"/>
              <a:sym typeface="Comfortaa"/>
            </a:endParaRPr>
          </a:p>
          <a:p>
            <a:pPr indent="0" lvl="0" marL="0" rtl="0" algn="ctr">
              <a:spcBef>
                <a:spcPts val="0"/>
              </a:spcBef>
              <a:spcAft>
                <a:spcPts val="0"/>
              </a:spcAft>
              <a:buNone/>
            </a:pPr>
            <a:r>
              <a:rPr lang="en" sz="800">
                <a:solidFill>
                  <a:schemeClr val="dk1"/>
                </a:solidFill>
                <a:latin typeface="Schoolbell"/>
                <a:ea typeface="Schoolbell"/>
                <a:cs typeface="Schoolbell"/>
                <a:sym typeface="Schoolbell"/>
              </a:rPr>
              <a:t>Here, we will look at stereotypes</a:t>
            </a:r>
            <a:r>
              <a:rPr lang="en" sz="800">
                <a:solidFill>
                  <a:schemeClr val="dk1"/>
                </a:solidFill>
                <a:latin typeface="Comfortaa"/>
                <a:ea typeface="Comfortaa"/>
                <a:cs typeface="Comfortaa"/>
                <a:sym typeface="Comfortaa"/>
              </a:rPr>
              <a:t> </a:t>
            </a:r>
            <a:endParaRPr sz="800">
              <a:solidFill>
                <a:schemeClr val="dk1"/>
              </a:solidFill>
              <a:latin typeface="Comfortaa"/>
              <a:ea typeface="Comfortaa"/>
              <a:cs typeface="Comfortaa"/>
              <a:sym typeface="Comfortaa"/>
            </a:endParaRPr>
          </a:p>
          <a:p>
            <a:pPr indent="0" lvl="0" marL="0" rtl="0" algn="ctr">
              <a:spcBef>
                <a:spcPts val="0"/>
              </a:spcBef>
              <a:spcAft>
                <a:spcPts val="0"/>
              </a:spcAft>
              <a:buNone/>
            </a:pPr>
            <a:r>
              <a:t/>
            </a:r>
            <a:endParaRPr sz="70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4" name="Google Shape;64;p13"/>
          <p:cNvSpPr txBox="1"/>
          <p:nvPr/>
        </p:nvSpPr>
        <p:spPr>
          <a:xfrm>
            <a:off x="1428150" y="2306775"/>
            <a:ext cx="2034600" cy="2810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History</a:t>
            </a:r>
            <a:endParaRPr b="1">
              <a:latin typeface="Schoolbell"/>
              <a:ea typeface="Schoolbell"/>
              <a:cs typeface="Schoolbell"/>
              <a:sym typeface="Schoolbell"/>
            </a:endParaRPr>
          </a:p>
          <a:p>
            <a:pPr indent="0" lvl="0" marL="0" rtl="0" algn="ctr">
              <a:spcBef>
                <a:spcPts val="0"/>
              </a:spcBef>
              <a:spcAft>
                <a:spcPts val="0"/>
              </a:spcAft>
              <a:buNone/>
            </a:pPr>
            <a:r>
              <a:rPr b="1" lang="en">
                <a:latin typeface="Schoolbell"/>
                <a:ea typeface="Schoolbell"/>
                <a:cs typeface="Schoolbell"/>
                <a:sym typeface="Schoolbell"/>
              </a:rPr>
              <a:t>The Victorians</a:t>
            </a:r>
            <a:endParaRPr b="1">
              <a:latin typeface="Schoolbell"/>
              <a:ea typeface="Schoolbell"/>
              <a:cs typeface="Schoolbell"/>
              <a:sym typeface="Schoolbell"/>
            </a:endParaRPr>
          </a:p>
          <a:p>
            <a:pPr indent="0" lvl="0" marL="0" rtl="0" algn="ctr">
              <a:spcBef>
                <a:spcPts val="0"/>
              </a:spcBef>
              <a:spcAft>
                <a:spcPts val="0"/>
              </a:spcAft>
              <a:buNone/>
            </a:pPr>
            <a:r>
              <a:rPr lang="en">
                <a:latin typeface="Schoolbell"/>
                <a:ea typeface="Schoolbell"/>
                <a:cs typeface="Schoolbell"/>
                <a:sym typeface="Schoolbell"/>
              </a:rPr>
              <a:t>.</a:t>
            </a:r>
            <a:r>
              <a:rPr lang="en" sz="950">
                <a:latin typeface="Schoolbell"/>
                <a:ea typeface="Schoolbell"/>
                <a:cs typeface="Schoolbell"/>
                <a:sym typeface="Schoolbell"/>
              </a:rPr>
              <a:t>Our topic enquiry question is ‘Victorian Britain- Dark Age or Golden Age?’</a:t>
            </a:r>
            <a:endParaRPr sz="950">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50">
                <a:solidFill>
                  <a:schemeClr val="dk1"/>
                </a:solidFill>
                <a:latin typeface="Schoolbell"/>
                <a:ea typeface="Schoolbell"/>
                <a:cs typeface="Schoolbell"/>
                <a:sym typeface="Schoolbell"/>
              </a:rPr>
              <a:t>This term we will investigate why the Victorian period is sometimes known as Britain’s ‘Golden Age.’ This will be comparable to the previous term whereupon we looked at the “Dark age.” Here we will look at Victorian inventions, Victorian holidays, Victorian clothing and a Victorian Christmas. </a:t>
            </a:r>
            <a:endParaRPr sz="950">
              <a:solidFill>
                <a:schemeClr val="dk1"/>
              </a:solidFill>
              <a:latin typeface="Schoolbell"/>
              <a:ea typeface="Schoolbell"/>
              <a:cs typeface="Schoolbell"/>
              <a:sym typeface="Schoolbell"/>
            </a:endParaRPr>
          </a:p>
          <a:p>
            <a:pPr indent="0" lvl="0" marL="0" rtl="0" algn="ctr">
              <a:spcBef>
                <a:spcPts val="0"/>
              </a:spcBef>
              <a:spcAft>
                <a:spcPts val="0"/>
              </a:spcAft>
              <a:buClr>
                <a:schemeClr val="dk1"/>
              </a:buClr>
              <a:buSzPts val="1100"/>
              <a:buFont typeface="Arial"/>
              <a:buNone/>
            </a:pPr>
            <a:r>
              <a:rPr lang="en" sz="950">
                <a:solidFill>
                  <a:schemeClr val="dk1"/>
                </a:solidFill>
                <a:latin typeface="Schoolbell"/>
                <a:ea typeface="Schoolbell"/>
                <a:cs typeface="Schoolbell"/>
                <a:sym typeface="Schoolbell"/>
              </a:rPr>
              <a:t>We will also take the children to Leeds Castle to experience a Victorian Christmas. </a:t>
            </a:r>
            <a:endParaRPr sz="950">
              <a:solidFill>
                <a:schemeClr val="dk1"/>
              </a:solidFill>
              <a:latin typeface="Schoolbell"/>
              <a:ea typeface="Schoolbell"/>
              <a:cs typeface="Schoolbell"/>
              <a:sym typeface="Schoolbell"/>
            </a:endParaRPr>
          </a:p>
        </p:txBody>
      </p:sp>
      <p:sp>
        <p:nvSpPr>
          <p:cNvPr id="65" name="Google Shape;65;p13"/>
          <p:cNvSpPr txBox="1"/>
          <p:nvPr/>
        </p:nvSpPr>
        <p:spPr>
          <a:xfrm>
            <a:off x="5740375" y="3469725"/>
            <a:ext cx="1302000" cy="1647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800">
                <a:latin typeface="Schoolbell"/>
                <a:ea typeface="Schoolbell"/>
                <a:cs typeface="Schoolbell"/>
                <a:sym typeface="Schoolbell"/>
              </a:rPr>
              <a:t>P.E - Tennis and Gymnastics</a:t>
            </a:r>
            <a:endParaRPr b="1" sz="800">
              <a:latin typeface="Schoolbell"/>
              <a:ea typeface="Schoolbell"/>
              <a:cs typeface="Schoolbell"/>
              <a:sym typeface="Schoolbell"/>
            </a:endParaRPr>
          </a:p>
          <a:p>
            <a:pPr indent="0" lvl="0" marL="0" rtl="0" algn="l">
              <a:spcBef>
                <a:spcPts val="0"/>
              </a:spcBef>
              <a:spcAft>
                <a:spcPts val="0"/>
              </a:spcAft>
              <a:buNone/>
            </a:pPr>
            <a:r>
              <a:t/>
            </a:r>
            <a:endParaRPr b="1" sz="800">
              <a:latin typeface="Schoolbell"/>
              <a:ea typeface="Schoolbell"/>
              <a:cs typeface="Schoolbell"/>
              <a:sym typeface="Schoolbell"/>
            </a:endParaRPr>
          </a:p>
          <a:p>
            <a:pPr indent="0" lvl="0" marL="0" rtl="0" algn="l">
              <a:spcBef>
                <a:spcPts val="0"/>
              </a:spcBef>
              <a:spcAft>
                <a:spcPts val="0"/>
              </a:spcAft>
              <a:buNone/>
            </a:pPr>
            <a:r>
              <a:rPr b="1" lang="en" sz="800">
                <a:latin typeface="Schoolbell"/>
                <a:ea typeface="Schoolbell"/>
                <a:cs typeface="Schoolbell"/>
                <a:sym typeface="Schoolbell"/>
              </a:rPr>
              <a:t>Tennis: Tennis lessons will continue from Year 4, with our outside providers.</a:t>
            </a:r>
            <a:endParaRPr b="1" sz="800">
              <a:latin typeface="Schoolbell"/>
              <a:ea typeface="Schoolbell"/>
              <a:cs typeface="Schoolbell"/>
              <a:sym typeface="Schoolbell"/>
            </a:endParaRPr>
          </a:p>
          <a:p>
            <a:pPr indent="0" lvl="0" marL="0" rtl="0" algn="l">
              <a:spcBef>
                <a:spcPts val="0"/>
              </a:spcBef>
              <a:spcAft>
                <a:spcPts val="0"/>
              </a:spcAft>
              <a:buNone/>
            </a:pPr>
            <a:r>
              <a:t/>
            </a:r>
            <a:endParaRPr b="1" sz="800">
              <a:latin typeface="Schoolbell"/>
              <a:ea typeface="Schoolbell"/>
              <a:cs typeface="Schoolbell"/>
              <a:sym typeface="Schoolbell"/>
            </a:endParaRPr>
          </a:p>
          <a:p>
            <a:pPr indent="0" lvl="0" marL="0" rtl="0" algn="l">
              <a:spcBef>
                <a:spcPts val="0"/>
              </a:spcBef>
              <a:spcAft>
                <a:spcPts val="0"/>
              </a:spcAft>
              <a:buNone/>
            </a:pPr>
            <a:r>
              <a:rPr b="1" lang="en" sz="800">
                <a:latin typeface="Schoolbell"/>
                <a:ea typeface="Schoolbell"/>
                <a:cs typeface="Schoolbell"/>
                <a:sym typeface="Schoolbell"/>
              </a:rPr>
              <a:t>Gymnastics</a:t>
            </a:r>
            <a:endParaRPr b="1" sz="800">
              <a:latin typeface="Schoolbell"/>
              <a:ea typeface="Schoolbell"/>
              <a:cs typeface="Schoolbell"/>
              <a:sym typeface="Schoolbell"/>
            </a:endParaRPr>
          </a:p>
          <a:p>
            <a:pPr indent="0" lvl="0" marL="0" rtl="0" algn="l">
              <a:spcBef>
                <a:spcPts val="0"/>
              </a:spcBef>
              <a:spcAft>
                <a:spcPts val="0"/>
              </a:spcAft>
              <a:buNone/>
            </a:pPr>
            <a:r>
              <a:t/>
            </a:r>
            <a:endParaRPr b="1" sz="800">
              <a:latin typeface="Schoolbell"/>
              <a:ea typeface="Schoolbell"/>
              <a:cs typeface="Schoolbell"/>
              <a:sym typeface="Schoolbell"/>
            </a:endParaRPr>
          </a:p>
          <a:p>
            <a:pPr indent="0" lvl="0" marL="0" rtl="0" algn="l">
              <a:spcBef>
                <a:spcPts val="0"/>
              </a:spcBef>
              <a:spcAft>
                <a:spcPts val="0"/>
              </a:spcAft>
              <a:buNone/>
            </a:pPr>
            <a:r>
              <a:rPr b="1" lang="en" sz="800">
                <a:latin typeface="Schoolbell"/>
                <a:ea typeface="Schoolbell"/>
                <a:cs typeface="Schoolbell"/>
                <a:sym typeface="Schoolbell"/>
              </a:rPr>
              <a:t>To be able to perform a floorwork sequence. Thinking about symmetry, balance and </a:t>
            </a:r>
            <a:r>
              <a:rPr b="1" lang="en" sz="800">
                <a:latin typeface="Schoolbell"/>
                <a:ea typeface="Schoolbell"/>
                <a:cs typeface="Schoolbell"/>
                <a:sym typeface="Schoolbell"/>
              </a:rPr>
              <a:t>counterbalance</a:t>
            </a:r>
            <a:r>
              <a:rPr b="1" lang="en" sz="800">
                <a:latin typeface="Schoolbell"/>
                <a:ea typeface="Schoolbell"/>
                <a:cs typeface="Schoolbell"/>
                <a:sym typeface="Schoolbell"/>
              </a:rPr>
              <a:t>. </a:t>
            </a:r>
            <a:endParaRPr b="1" sz="800">
              <a:latin typeface="Schoolbell"/>
              <a:ea typeface="Schoolbell"/>
              <a:cs typeface="Schoolbell"/>
              <a:sym typeface="Schoolbell"/>
            </a:endParaRPr>
          </a:p>
        </p:txBody>
      </p:sp>
      <p:sp>
        <p:nvSpPr>
          <p:cNvPr id="66" name="Google Shape;66;p13"/>
          <p:cNvSpPr txBox="1"/>
          <p:nvPr/>
        </p:nvSpPr>
        <p:spPr>
          <a:xfrm>
            <a:off x="8100750" y="3469575"/>
            <a:ext cx="997500" cy="1647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Schoolbell"/>
                <a:ea typeface="Schoolbell"/>
                <a:cs typeface="Schoolbell"/>
                <a:sym typeface="Schoolbell"/>
              </a:rPr>
              <a:t>I.C.T</a:t>
            </a:r>
            <a:endParaRPr b="1">
              <a:latin typeface="Schoolbell"/>
              <a:ea typeface="Schoolbell"/>
              <a:cs typeface="Schoolbell"/>
              <a:sym typeface="Schoolbell"/>
            </a:endParaRPr>
          </a:p>
          <a:p>
            <a:pPr indent="0" lvl="0" marL="0" rtl="0" algn="ctr">
              <a:lnSpc>
                <a:spcPct val="107916"/>
              </a:lnSpc>
              <a:spcBef>
                <a:spcPts val="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Stop. Motion. Animation.</a:t>
            </a:r>
            <a:endParaRPr sz="800">
              <a:solidFill>
                <a:schemeClr val="dk1"/>
              </a:solidFill>
              <a:latin typeface="Schoolbell"/>
              <a:ea typeface="Schoolbell"/>
              <a:cs typeface="Schoolbell"/>
              <a:sym typeface="Schoolbell"/>
            </a:endParaRPr>
          </a:p>
          <a:p>
            <a:pPr indent="0" lvl="0" marL="0" rtl="0" algn="ctr">
              <a:lnSpc>
                <a:spcPct val="107916"/>
              </a:lnSpc>
              <a:spcBef>
                <a:spcPts val="800"/>
              </a:spcBef>
              <a:spcAft>
                <a:spcPts val="0"/>
              </a:spcAft>
              <a:buClr>
                <a:schemeClr val="dk1"/>
              </a:buClr>
              <a:buSzPts val="1100"/>
              <a:buFont typeface="Arial"/>
              <a:buNone/>
            </a:pPr>
            <a:r>
              <a:t/>
            </a:r>
            <a:endParaRPr sz="800">
              <a:solidFill>
                <a:schemeClr val="dk1"/>
              </a:solidFill>
              <a:latin typeface="Schoolbell"/>
              <a:ea typeface="Schoolbell"/>
              <a:cs typeface="Schoolbell"/>
              <a:sym typeface="Schoolbell"/>
            </a:endParaRPr>
          </a:p>
          <a:p>
            <a:pPr indent="0" lvl="0" marL="0" rtl="0" algn="ctr">
              <a:lnSpc>
                <a:spcPct val="107916"/>
              </a:lnSpc>
              <a:spcBef>
                <a:spcPts val="800"/>
              </a:spcBef>
              <a:spcAft>
                <a:spcPts val="0"/>
              </a:spcAft>
              <a:buClr>
                <a:schemeClr val="dk1"/>
              </a:buClr>
              <a:buSzPts val="1100"/>
              <a:buFont typeface="Arial"/>
              <a:buNone/>
            </a:pPr>
            <a:r>
              <a:rPr lang="en" sz="800">
                <a:solidFill>
                  <a:schemeClr val="dk1"/>
                </a:solidFill>
                <a:latin typeface="Schoolbell"/>
                <a:ea typeface="Schoolbell"/>
                <a:cs typeface="Schoolbell"/>
                <a:sym typeface="Schoolbell"/>
              </a:rPr>
              <a:t>Children will create an animation using a programme. </a:t>
            </a:r>
            <a:endParaRPr sz="800">
              <a:solidFill>
                <a:schemeClr val="dk1"/>
              </a:solidFill>
              <a:latin typeface="Schoolbell"/>
              <a:ea typeface="Schoolbell"/>
              <a:cs typeface="Schoolbell"/>
              <a:sym typeface="Schoolbell"/>
            </a:endParaRPr>
          </a:p>
          <a:p>
            <a:pPr indent="0" lvl="0" marL="0" rtl="0" algn="ctr">
              <a:spcBef>
                <a:spcPts val="800"/>
              </a:spcBef>
              <a:spcAft>
                <a:spcPts val="0"/>
              </a:spcAft>
              <a:buNone/>
            </a:pPr>
            <a:r>
              <a:t/>
            </a:r>
            <a:endParaRPr sz="800">
              <a:latin typeface="Schoolbell"/>
              <a:ea typeface="Schoolbell"/>
              <a:cs typeface="Schoolbell"/>
              <a:sym typeface="Schoolbell"/>
            </a:endParaRPr>
          </a:p>
          <a:p>
            <a:pPr indent="0" lvl="0" marL="0" rtl="0" algn="ctr">
              <a:spcBef>
                <a:spcPts val="0"/>
              </a:spcBef>
              <a:spcAft>
                <a:spcPts val="0"/>
              </a:spcAft>
              <a:buNone/>
            </a:pPr>
            <a:r>
              <a:t/>
            </a:r>
            <a:endParaRPr sz="800">
              <a:latin typeface="Schoolbell"/>
              <a:ea typeface="Schoolbell"/>
              <a:cs typeface="Schoolbell"/>
              <a:sym typeface="Schoolbell"/>
            </a:endParaRPr>
          </a:p>
          <a:p>
            <a:pPr indent="0" lvl="0" marL="0" rtl="0" algn="ctr">
              <a:spcBef>
                <a:spcPts val="0"/>
              </a:spcBef>
              <a:spcAft>
                <a:spcPts val="0"/>
              </a:spcAft>
              <a:buNone/>
            </a:pPr>
            <a:r>
              <a:t/>
            </a:r>
            <a:endParaRPr b="1" sz="800">
              <a:latin typeface="Schoolbell"/>
              <a:ea typeface="Schoolbell"/>
              <a:cs typeface="Schoolbell"/>
              <a:sym typeface="Schoolbell"/>
            </a:endParaRPr>
          </a:p>
          <a:p>
            <a:pPr indent="0" lvl="0" marL="0" rtl="0" algn="ctr">
              <a:spcBef>
                <a:spcPts val="0"/>
              </a:spcBef>
              <a:spcAft>
                <a:spcPts val="0"/>
              </a:spcAft>
              <a:buNone/>
            </a:pPr>
            <a:r>
              <a:t/>
            </a:r>
            <a:endParaRPr b="1">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7" name="Google Shape;67;p13"/>
          <p:cNvSpPr txBox="1"/>
          <p:nvPr/>
        </p:nvSpPr>
        <p:spPr>
          <a:xfrm>
            <a:off x="7087038" y="3469725"/>
            <a:ext cx="899400" cy="1647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Schoolbell"/>
                <a:ea typeface="Schoolbell"/>
                <a:cs typeface="Schoolbell"/>
                <a:sym typeface="Schoolbell"/>
              </a:rPr>
              <a:t>RHE</a:t>
            </a:r>
            <a:endParaRPr b="1" sz="1000">
              <a:latin typeface="Schoolbell"/>
              <a:ea typeface="Schoolbell"/>
              <a:cs typeface="Schoolbell"/>
              <a:sym typeface="Schoolbell"/>
            </a:endParaRPr>
          </a:p>
          <a:p>
            <a:pPr indent="0" lvl="0" marL="0" rtl="0" algn="ctr">
              <a:spcBef>
                <a:spcPts val="0"/>
              </a:spcBef>
              <a:spcAft>
                <a:spcPts val="0"/>
              </a:spcAft>
              <a:buNone/>
            </a:pPr>
            <a:r>
              <a:t/>
            </a:r>
            <a:endParaRPr sz="700">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What makes a family?</a:t>
            </a:r>
            <a:endParaRPr sz="700">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What makes a friendship? </a:t>
            </a:r>
            <a:endParaRPr sz="700">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How can we resolve </a:t>
            </a:r>
            <a:r>
              <a:rPr lang="en" sz="700">
                <a:latin typeface="Schoolbell"/>
                <a:ea typeface="Schoolbell"/>
                <a:cs typeface="Schoolbell"/>
                <a:sym typeface="Schoolbell"/>
              </a:rPr>
              <a:t>problems</a:t>
            </a:r>
            <a:r>
              <a:rPr lang="en" sz="700">
                <a:latin typeface="Schoolbell"/>
                <a:ea typeface="Schoolbell"/>
                <a:cs typeface="Schoolbell"/>
                <a:sym typeface="Schoolbell"/>
              </a:rPr>
              <a:t> within friendships?</a:t>
            </a:r>
            <a:endParaRPr sz="700">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Stereotypes.</a:t>
            </a:r>
            <a:endParaRPr sz="700">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Trusted adults. </a:t>
            </a:r>
            <a:endParaRPr sz="700">
              <a:latin typeface="Schoolbell"/>
              <a:ea typeface="Schoolbell"/>
              <a:cs typeface="Schoolbell"/>
              <a:sym typeface="Schoolbell"/>
            </a:endParaRPr>
          </a:p>
          <a:p>
            <a:pPr indent="0" lvl="0" marL="0" rtl="0" algn="ctr">
              <a:spcBef>
                <a:spcPts val="0"/>
              </a:spcBef>
              <a:spcAft>
                <a:spcPts val="0"/>
              </a:spcAft>
              <a:buNone/>
            </a:pPr>
            <a:r>
              <a:rPr lang="en" sz="700">
                <a:latin typeface="Schoolbell"/>
                <a:ea typeface="Schoolbell"/>
                <a:cs typeface="Schoolbell"/>
                <a:sym typeface="Schoolbell"/>
              </a:rPr>
              <a:t>Manners and courtesy.</a:t>
            </a:r>
            <a:endParaRPr sz="700">
              <a:latin typeface="Schoolbell"/>
              <a:ea typeface="Schoolbell"/>
              <a:cs typeface="Schoolbell"/>
              <a:sym typeface="Schoolbell"/>
            </a:endParaRPr>
          </a:p>
          <a:p>
            <a:pPr indent="0" lvl="0" marL="0" rtl="0" algn="l">
              <a:spcBef>
                <a:spcPts val="0"/>
              </a:spcBef>
              <a:spcAft>
                <a:spcPts val="0"/>
              </a:spcAft>
              <a:buNone/>
            </a:pPr>
            <a:r>
              <a:t/>
            </a:r>
            <a:endParaRPr b="1" sz="500">
              <a:latin typeface="Schoolbell"/>
              <a:ea typeface="Schoolbell"/>
              <a:cs typeface="Schoolbell"/>
              <a:sym typeface="Schoolbell"/>
            </a:endParaRPr>
          </a:p>
          <a:p>
            <a:pPr indent="0" lvl="0" marL="0" rtl="0" algn="ctr">
              <a:spcBef>
                <a:spcPts val="0"/>
              </a:spcBef>
              <a:spcAft>
                <a:spcPts val="0"/>
              </a:spcAft>
              <a:buNone/>
            </a:pPr>
            <a:r>
              <a:t/>
            </a:r>
            <a:endParaRPr sz="600">
              <a:latin typeface="Schoolbell"/>
              <a:ea typeface="Schoolbell"/>
              <a:cs typeface="Schoolbell"/>
              <a:sym typeface="Schoolbell"/>
            </a:endParaRPr>
          </a:p>
        </p:txBody>
      </p:sp>
      <p:sp>
        <p:nvSpPr>
          <p:cNvPr id="68" name="Google Shape;68;p13"/>
          <p:cNvSpPr txBox="1"/>
          <p:nvPr/>
        </p:nvSpPr>
        <p:spPr>
          <a:xfrm>
            <a:off x="3532600" y="2736350"/>
            <a:ext cx="2157300" cy="8490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07916"/>
              </a:lnSpc>
              <a:spcBef>
                <a:spcPts val="0"/>
              </a:spcBef>
              <a:spcAft>
                <a:spcPts val="0"/>
              </a:spcAft>
              <a:buClr>
                <a:schemeClr val="dk1"/>
              </a:buClr>
              <a:buSzPts val="1100"/>
              <a:buFont typeface="Arial"/>
              <a:buNone/>
            </a:pPr>
            <a:r>
              <a:rPr b="1" lang="en" sz="1100">
                <a:latin typeface="Schoolbell"/>
                <a:ea typeface="Schoolbell"/>
                <a:cs typeface="Schoolbell"/>
                <a:sym typeface="Schoolbell"/>
              </a:rPr>
              <a:t>MFL</a:t>
            </a:r>
            <a:endParaRPr b="1" sz="1100">
              <a:latin typeface="Schoolbell"/>
              <a:ea typeface="Schoolbell"/>
              <a:cs typeface="Schoolbell"/>
              <a:sym typeface="Schoolbell"/>
            </a:endParaRPr>
          </a:p>
          <a:p>
            <a:pPr indent="0" lvl="0" marL="0" rtl="0" algn="ctr">
              <a:spcBef>
                <a:spcPts val="800"/>
              </a:spcBef>
              <a:spcAft>
                <a:spcPts val="0"/>
              </a:spcAft>
              <a:buNone/>
            </a:pPr>
            <a:r>
              <a:rPr lang="en" sz="900">
                <a:latin typeface="Schoolbell"/>
                <a:ea typeface="Schoolbell"/>
                <a:cs typeface="Schoolbell"/>
                <a:sym typeface="Schoolbell"/>
              </a:rPr>
              <a:t>Space.</a:t>
            </a:r>
            <a:endParaRPr sz="9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Metaphorical poetry</a:t>
            </a:r>
            <a:endParaRPr sz="900">
              <a:latin typeface="Schoolbell"/>
              <a:ea typeface="Schoolbell"/>
              <a:cs typeface="Schoolbell"/>
              <a:sym typeface="Schoolbell"/>
            </a:endParaRPr>
          </a:p>
          <a:p>
            <a:pPr indent="0" lvl="0" marL="0" rtl="0" algn="ctr">
              <a:spcBef>
                <a:spcPts val="0"/>
              </a:spcBef>
              <a:spcAft>
                <a:spcPts val="0"/>
              </a:spcAft>
              <a:buNone/>
            </a:pPr>
            <a:r>
              <a:rPr lang="en" sz="900">
                <a:latin typeface="Schoolbell"/>
                <a:ea typeface="Schoolbell"/>
                <a:cs typeface="Schoolbell"/>
                <a:sym typeface="Schoolbell"/>
              </a:rPr>
              <a:t>Comparing planets</a:t>
            </a:r>
            <a:endParaRPr sz="900">
              <a:latin typeface="Schoolbell"/>
              <a:ea typeface="Schoolbell"/>
              <a:cs typeface="Schoolbell"/>
              <a:sym typeface="Schoolbell"/>
            </a:endParaRPr>
          </a:p>
          <a:p>
            <a:pPr indent="0" lvl="0" marL="0" rtl="0" algn="ctr">
              <a:spcBef>
                <a:spcPts val="0"/>
              </a:spcBef>
              <a:spcAft>
                <a:spcPts val="0"/>
              </a:spcAft>
              <a:buNone/>
            </a:pPr>
            <a:r>
              <a:t/>
            </a:r>
            <a:endParaRPr sz="300">
              <a:latin typeface="Schoolbell"/>
              <a:ea typeface="Schoolbell"/>
              <a:cs typeface="Schoolbell"/>
              <a:sym typeface="Schoolbe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