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Montserrat"/>
      <p:regular r:id="rId7"/>
      <p:bold r:id="rId8"/>
      <p:italic r:id="rId9"/>
      <p:boldItalic r:id="rId10"/>
    </p:embeddedFont>
    <p:embeddedFont>
      <p:font typeface="Schoolbell"/>
      <p:regular r:id="rId11"/>
    </p:embeddedFont>
    <p:embeddedFont>
      <p:font typeface="Shadows Into Light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3" roundtripDataSignature="AMtx7mjFG7qFb8Gnn8zwC62VJFVul262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Schoolbell-regular.fntdata"/><Relationship Id="rId10" Type="http://schemas.openxmlformats.org/officeDocument/2006/relationships/font" Target="fonts/Montserrat-boldItalic.fntdata"/><Relationship Id="rId13" Type="http://customschemas.google.com/relationships/presentationmetadata" Target="metadata"/><Relationship Id="rId12" Type="http://schemas.openxmlformats.org/officeDocument/2006/relationships/font" Target="fonts/ShadowsIntoLigh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tserrat-regular.fntdata"/><Relationship Id="rId8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1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1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/>
          <p:nvPr/>
        </p:nvSpPr>
        <p:spPr>
          <a:xfrm>
            <a:off x="4037700" y="1886975"/>
            <a:ext cx="1427100" cy="1278300"/>
          </a:xfrm>
          <a:prstGeom prst="ellipse">
            <a:avLst/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38563" y="2046125"/>
            <a:ext cx="625375" cy="8948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 txBox="1"/>
          <p:nvPr/>
        </p:nvSpPr>
        <p:spPr>
          <a:xfrm>
            <a:off x="3642000" y="1494675"/>
            <a:ext cx="2218500" cy="3246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Great Chart Primary School</a:t>
            </a:r>
            <a:endParaRPr b="1" i="0" sz="1400" u="none" cap="none" strike="noStrike">
              <a:solidFill>
                <a:srgbClr val="FFFFFF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3584575" y="236725"/>
            <a:ext cx="2218500" cy="11529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School Value</a:t>
            </a:r>
            <a:endParaRPr b="1" i="0" sz="14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Ambition</a:t>
            </a:r>
            <a:endParaRPr b="1" i="0" sz="14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" sz="10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What strengths, skills and interests do we have?</a:t>
            </a:r>
            <a:endParaRPr b="1" i="0" sz="10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69125" y="236725"/>
            <a:ext cx="3138300" cy="1809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English</a:t>
            </a:r>
            <a:endParaRPr b="1" i="0" sz="14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Beaver Towers (Week 1 -3) Descriptive writing</a:t>
            </a:r>
            <a:endParaRPr b="0" i="0" sz="8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How to create tension.</a:t>
            </a:r>
            <a:endParaRPr b="0" i="0" sz="8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Priority pyramids, making decisions and debate</a:t>
            </a:r>
            <a:endParaRPr b="0" i="0" sz="8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8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Coming Home -Story through prose</a:t>
            </a:r>
            <a:endParaRPr b="0" i="0" sz="8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8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Winter Poetry - free verse</a:t>
            </a:r>
            <a:endParaRPr b="0" i="0" sz="8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Features of poetry</a:t>
            </a:r>
            <a:endParaRPr b="0" i="0" sz="8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Creative writing</a:t>
            </a:r>
            <a:endParaRPr b="0" i="0" sz="8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Time conjunctions</a:t>
            </a:r>
            <a:endParaRPr b="0" i="0" sz="8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Varied sentence openers including fronted adverbials</a:t>
            </a:r>
            <a:endParaRPr b="0" i="0" sz="8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Spell words with prefixes and suffixes</a:t>
            </a:r>
            <a:endParaRPr b="0" i="0" sz="8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Appropriate letters are joined</a:t>
            </a:r>
            <a:endParaRPr b="0" i="0" sz="8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6080225" y="236725"/>
            <a:ext cx="2854200" cy="16977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Maths</a:t>
            </a:r>
            <a:endParaRPr b="1" i="0" sz="14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8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Addition and Subtraction with exchange</a:t>
            </a:r>
            <a:endParaRPr b="0" i="0" sz="8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8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Addition and Subtraction - estimating and checking answers</a:t>
            </a:r>
            <a:endParaRPr b="0" i="0" sz="8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8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Measurement - A</a:t>
            </a:r>
            <a:r>
              <a:rPr lang="en" sz="8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rea and perimeter</a:t>
            </a:r>
            <a:endParaRPr b="0" i="0" sz="8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8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Multiplication and division by 3 , 6 and 9</a:t>
            </a:r>
            <a:endParaRPr b="0" i="0" sz="8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8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Multiplication and division by 7, 11, 12</a:t>
            </a:r>
            <a:endParaRPr b="0" i="0" sz="8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0" name="Google Shape;60;p1"/>
          <p:cNvSpPr txBox="1"/>
          <p:nvPr/>
        </p:nvSpPr>
        <p:spPr>
          <a:xfrm>
            <a:off x="6080225" y="2076325"/>
            <a:ext cx="2854200" cy="1278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Science</a:t>
            </a:r>
            <a:endParaRPr b="1" i="0" sz="14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States of Matter</a:t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What is a solid, liquid and gas?</a:t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How do different states of matter behave?</a:t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Investigate how liquids can behave differently</a:t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Investigate melting points</a:t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Investigate how solids can be changed (without using heat)</a:t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What is evaporation?</a:t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The water cycle</a:t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3712125" y="3232975"/>
            <a:ext cx="2091000" cy="3246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Year 4 Term 2 Curriculum</a:t>
            </a:r>
            <a:endParaRPr b="1" i="0" sz="1400" u="none" cap="none" strike="noStrike">
              <a:solidFill>
                <a:srgbClr val="FFFFFF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2" name="Google Shape;62;p1"/>
          <p:cNvSpPr txBox="1"/>
          <p:nvPr/>
        </p:nvSpPr>
        <p:spPr>
          <a:xfrm>
            <a:off x="169125" y="2157475"/>
            <a:ext cx="1179300" cy="27324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Art</a:t>
            </a:r>
            <a:endParaRPr b="1" i="0" sz="14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1" i="0" sz="9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" sz="11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Picasso/ Cubism</a:t>
            </a:r>
            <a:endParaRPr b="1" i="0" sz="11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7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Look at Picasso’s work.</a:t>
            </a:r>
            <a:endParaRPr b="0" i="0" sz="7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7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Identify how he works as an artist and how his art has developed over the years.</a:t>
            </a:r>
            <a:endParaRPr b="0" i="0" sz="7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7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Explore facial features and children to experiment with different ways of sketching these.</a:t>
            </a:r>
            <a:endParaRPr b="0" i="0" sz="7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7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Create and design a card cubist sculpture</a:t>
            </a:r>
            <a:endParaRPr b="0" i="0" sz="7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DT</a:t>
            </a:r>
            <a:endParaRPr b="1" i="0" sz="14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7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Plan a European banquet for parents</a:t>
            </a:r>
            <a:endParaRPr b="0" i="0" sz="7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1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3765263" y="3625275"/>
            <a:ext cx="997500" cy="14271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R.E</a:t>
            </a:r>
            <a:endParaRPr b="1" i="0" sz="14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6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Christianity </a:t>
            </a:r>
            <a:endParaRPr b="0" i="0" sz="6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6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To recognise important religious symbols within the Christmas Story.</a:t>
            </a:r>
            <a:endParaRPr b="0" i="0" sz="6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6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T</a:t>
            </a:r>
            <a:r>
              <a:rPr b="0" i="0" lang="en" sz="6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o understand why Christmas is an important time of year for Christians. </a:t>
            </a:r>
            <a:endParaRPr b="0" i="0" sz="6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6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Church visit at</a:t>
            </a:r>
            <a:endParaRPr b="0" i="0" sz="6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6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Christmas .</a:t>
            </a:r>
            <a:endParaRPr b="0" i="0" sz="6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00000"/>
              </a:solidFill>
              <a:latin typeface="Shadows Into Light"/>
              <a:ea typeface="Shadows Into Light"/>
              <a:cs typeface="Shadows Into Light"/>
              <a:sym typeface="Shadows Into Light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00000"/>
              </a:solidFill>
              <a:latin typeface="Shadows Into Light"/>
              <a:ea typeface="Shadows Into Light"/>
              <a:cs typeface="Shadows Into Light"/>
              <a:sym typeface="Shadows Into Light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4832550" y="3625275"/>
            <a:ext cx="997500" cy="14271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PHSE</a:t>
            </a:r>
            <a:endParaRPr b="1" i="0" sz="14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" sz="8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Big Question</a:t>
            </a:r>
            <a:r>
              <a:rPr b="1" i="0" lang="en" sz="1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b="1" i="0" sz="1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7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What strengths, skills and interests do you have?</a:t>
            </a:r>
            <a:endParaRPr b="0" i="0" sz="7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7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What are our strengths?</a:t>
            </a:r>
            <a:endParaRPr b="0" i="0" sz="4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What qualities do you have?</a:t>
            </a:r>
            <a:endParaRPr b="0" i="0" sz="7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What goals do you have for the future?</a:t>
            </a:r>
            <a:endParaRPr b="0" i="0" sz="4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5" name="Google Shape;65;p1"/>
          <p:cNvSpPr txBox="1"/>
          <p:nvPr/>
        </p:nvSpPr>
        <p:spPr>
          <a:xfrm>
            <a:off x="1370650" y="2157475"/>
            <a:ext cx="1131900" cy="27324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Geography</a:t>
            </a:r>
            <a:endParaRPr b="1" i="0" sz="14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" sz="1400" u="sng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Europe</a:t>
            </a:r>
            <a:endParaRPr b="1" i="0" sz="1400" u="sng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7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Identify the seven continents.</a:t>
            </a:r>
            <a:endParaRPr b="0" i="0" sz="7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7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Identify where Europe is and which countries are within it.</a:t>
            </a:r>
            <a:endParaRPr b="0" i="0" sz="7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7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Identify the capital cities with Europe and discover more about them.</a:t>
            </a:r>
            <a:endParaRPr b="0" i="0" sz="7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7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To compare and contrast capital cities within Europe.</a:t>
            </a:r>
            <a:endParaRPr b="0" i="0" sz="7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7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To carry out an independent study on one capital city within Europe.</a:t>
            </a:r>
            <a:endParaRPr b="0" i="0" sz="7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6" name="Google Shape;66;p1"/>
          <p:cNvSpPr txBox="1"/>
          <p:nvPr/>
        </p:nvSpPr>
        <p:spPr>
          <a:xfrm>
            <a:off x="5951725" y="3469575"/>
            <a:ext cx="1575900" cy="15420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P.E</a:t>
            </a:r>
            <a:endParaRPr b="1" i="0" sz="14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lang="en" sz="700">
                <a:latin typeface="Schoolbell"/>
                <a:ea typeface="Schoolbell"/>
                <a:cs typeface="Schoolbell"/>
                <a:sym typeface="Schoolbell"/>
              </a:rPr>
              <a:t>Indoor PE - Fitness</a:t>
            </a:r>
            <a:endParaRPr b="1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Use coordination in exercise</a:t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Show strength</a:t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Target specific muscle groups when exercising</a:t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i="0" lang="en" sz="7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Outdoor PE - Netball</a:t>
            </a:r>
            <a:endParaRPr b="1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Outside agency to teach netball skills.</a:t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Striking and fielding</a:t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Defending and attacking</a:t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rgbClr val="000000"/>
                </a:solidFill>
                <a:latin typeface="Schoolbell"/>
                <a:ea typeface="Schoolbell"/>
                <a:cs typeface="Schoolbell"/>
                <a:sym typeface="Schoolbell"/>
              </a:rPr>
              <a:t>Accuracy and tactics</a:t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7" name="Google Shape;67;p1"/>
          <p:cNvSpPr txBox="1"/>
          <p:nvPr/>
        </p:nvSpPr>
        <p:spPr>
          <a:xfrm>
            <a:off x="7649300" y="3469575"/>
            <a:ext cx="1285200" cy="15015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Computing</a:t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lang="en" sz="700">
                <a:latin typeface="Schoolbell"/>
                <a:ea typeface="Schoolbell"/>
                <a:cs typeface="Schoolbell"/>
                <a:sym typeface="Schoolbell"/>
              </a:rPr>
              <a:t>Computer Networks and programming</a:t>
            </a:r>
            <a:endParaRPr b="1"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Know how computer networks can provide multiple services, such as the world wide web; and opportunities they offer for communication and collaboration</a:t>
            </a:r>
            <a:endParaRPr sz="5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Plan, modify and test commands to create shapes and patterns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8" name="Google Shape;68;p1"/>
          <p:cNvSpPr txBox="1"/>
          <p:nvPr/>
        </p:nvSpPr>
        <p:spPr>
          <a:xfrm>
            <a:off x="2489450" y="2157475"/>
            <a:ext cx="1131900" cy="27324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Music</a:t>
            </a:r>
            <a:endParaRPr b="1" i="0" sz="1400" u="sng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Learning to sing at pitch</a:t>
            </a:r>
            <a:endParaRPr b="0" i="0" sz="7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Simple part singing</a:t>
            </a:r>
            <a:endParaRPr b="0" i="0" sz="7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Learning rhythmic notation; crotchets, quavers, and minims.</a:t>
            </a:r>
            <a:endParaRPr b="0" i="0" sz="7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Reading the notes c,d,e,f,g on a stave.</a:t>
            </a:r>
            <a:endParaRPr b="0" i="0" sz="7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" sz="700" u="none" cap="none" strike="noStrike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Playing tuned percussion.</a:t>
            </a:r>
            <a:endParaRPr b="0" i="0" sz="7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MFL - French</a:t>
            </a:r>
            <a:endParaRPr b="1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800">
                <a:solidFill>
                  <a:srgbClr val="222222"/>
                </a:solidFill>
                <a:latin typeface="Schoolbell"/>
                <a:ea typeface="Schoolbell"/>
                <a:cs typeface="Schoolbell"/>
                <a:sym typeface="Schoolbell"/>
              </a:rPr>
              <a:t>Clothes</a:t>
            </a:r>
            <a:endParaRPr b="1" sz="800">
              <a:solidFill>
                <a:srgbClr val="222222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rgbClr val="222222"/>
                </a:solidFill>
                <a:latin typeface="Schoolbell"/>
                <a:ea typeface="Schoolbell"/>
                <a:cs typeface="Schoolbell"/>
                <a:sym typeface="Schoolbell"/>
              </a:rPr>
              <a:t>Remember and pronounce some of the new words,</a:t>
            </a:r>
            <a:endParaRPr sz="700">
              <a:solidFill>
                <a:srgbClr val="222222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rgbClr val="222222"/>
                </a:solidFill>
                <a:latin typeface="Schoolbell"/>
                <a:ea typeface="Schoolbell"/>
                <a:cs typeface="Schoolbell"/>
                <a:sym typeface="Schoolbell"/>
              </a:rPr>
              <a:t>Put the colour adjective after the noun. </a:t>
            </a:r>
            <a:endParaRPr sz="700">
              <a:solidFill>
                <a:srgbClr val="222222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rgbClr val="222222"/>
                </a:solidFill>
                <a:latin typeface="Schoolbell"/>
                <a:ea typeface="Schoolbell"/>
                <a:cs typeface="Schoolbell"/>
                <a:sym typeface="Schoolbell"/>
              </a:rPr>
              <a:t>Say ‘I Like’ and ‘ I don’t like’</a:t>
            </a:r>
            <a:endParaRPr sz="700">
              <a:solidFill>
                <a:srgbClr val="222222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000000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