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Schoolbell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Schoolbell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ea53f153d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ea53f153d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7B7B7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4037700" y="1886975"/>
            <a:ext cx="1427100" cy="1278300"/>
          </a:xfrm>
          <a:prstGeom prst="ellipse">
            <a:avLst/>
          </a:prstGeom>
          <a:solidFill>
            <a:srgbClr val="1155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38563" y="2046125"/>
            <a:ext cx="625375" cy="89482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3642000" y="1494675"/>
            <a:ext cx="2218500" cy="324600"/>
          </a:xfrm>
          <a:prstGeom prst="rect">
            <a:avLst/>
          </a:prstGeom>
          <a:solidFill>
            <a:srgbClr val="1155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Schoolbell"/>
                <a:ea typeface="Schoolbell"/>
                <a:cs typeface="Schoolbell"/>
                <a:sym typeface="Schoolbell"/>
              </a:rPr>
              <a:t>Great Chart Primary School</a:t>
            </a:r>
            <a:endParaRPr b="1">
              <a:solidFill>
                <a:srgbClr val="FFFFFF"/>
              </a:solidFill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3584575" y="236725"/>
            <a:ext cx="2218500" cy="11529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choolbell"/>
                <a:ea typeface="Schoolbell"/>
                <a:cs typeface="Schoolbell"/>
                <a:sym typeface="Schoolbell"/>
              </a:rPr>
              <a:t>School Value</a:t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choolbell"/>
                <a:ea typeface="Schoolbell"/>
                <a:cs typeface="Schoolbell"/>
                <a:sym typeface="Schoolbell"/>
              </a:rPr>
              <a:t>Teamwork</a:t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69125" y="236725"/>
            <a:ext cx="3138300" cy="18093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choolbell"/>
                <a:ea typeface="Schoolbell"/>
                <a:cs typeface="Schoolbell"/>
                <a:sym typeface="Schoolbell"/>
              </a:rPr>
              <a:t>English</a:t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4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Fantasy stories- Narrative writing</a:t>
            </a:r>
            <a:endParaRPr b="1" sz="1200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800" u="sng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Where the Wild Things Are</a:t>
            </a:r>
            <a:endParaRPr b="1" sz="800" u="sng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Focus on revising Language Through Colour</a:t>
            </a:r>
            <a:endParaRPr sz="800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Improve use of adjectives, conjunctions, adverbs, verbs and prepositions.</a:t>
            </a:r>
            <a:endParaRPr sz="800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Introduce the use of commas</a:t>
            </a:r>
            <a:endParaRPr sz="800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Revise punctuation covered in previous years.</a:t>
            </a:r>
            <a:endParaRPr sz="800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800" u="sng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Beaver Towers</a:t>
            </a:r>
            <a:endParaRPr b="1" sz="800" u="sng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Begin to look at suspense and tension techniques.</a:t>
            </a:r>
            <a:endParaRPr sz="800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Descriptive writing.</a:t>
            </a:r>
            <a:endParaRPr sz="800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Drama and role-play</a:t>
            </a:r>
            <a:endParaRPr sz="800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6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6080225" y="236725"/>
            <a:ext cx="2854200" cy="16977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choolbell"/>
                <a:ea typeface="Schoolbell"/>
                <a:cs typeface="Schoolbell"/>
                <a:sym typeface="Schoolbell"/>
              </a:rPr>
              <a:t>Maths</a:t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700" u="sng">
                <a:latin typeface="Schoolbell"/>
                <a:ea typeface="Schoolbell"/>
                <a:cs typeface="Schoolbell"/>
                <a:sym typeface="Schoolbell"/>
              </a:rPr>
              <a:t>Place Value</a:t>
            </a:r>
            <a:endParaRPr b="1" sz="700" u="sng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latin typeface="Schoolbell"/>
                <a:ea typeface="Schoolbell"/>
                <a:cs typeface="Schoolbell"/>
                <a:sym typeface="Schoolbell"/>
              </a:rPr>
              <a:t>Numbers to 1000</a:t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latin typeface="Schoolbell"/>
                <a:ea typeface="Schoolbell"/>
                <a:cs typeface="Schoolbell"/>
                <a:sym typeface="Schoolbell"/>
              </a:rPr>
              <a:t>Partition numbers to 1000</a:t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latin typeface="Schoolbell"/>
                <a:ea typeface="Schoolbell"/>
                <a:cs typeface="Schoolbell"/>
                <a:sym typeface="Schoolbell"/>
              </a:rPr>
              <a:t>Estimate, compare and order numbers to 10,000</a:t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latin typeface="Schoolbell"/>
                <a:ea typeface="Schoolbell"/>
                <a:cs typeface="Schoolbell"/>
                <a:sym typeface="Schoolbell"/>
              </a:rPr>
              <a:t>Roman Numerals</a:t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latin typeface="Schoolbell"/>
                <a:ea typeface="Schoolbell"/>
                <a:cs typeface="Schoolbell"/>
                <a:sym typeface="Schoolbell"/>
              </a:rPr>
              <a:t>Rounding to the nearest 10, 100, 1,000</a:t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700" u="sng">
                <a:latin typeface="Schoolbell"/>
                <a:ea typeface="Schoolbell"/>
                <a:cs typeface="Schoolbell"/>
                <a:sym typeface="Schoolbell"/>
              </a:rPr>
              <a:t>Addition and Subtraction</a:t>
            </a:r>
            <a:endParaRPr b="1" sz="700" u="sng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latin typeface="Schoolbell"/>
                <a:ea typeface="Schoolbell"/>
                <a:cs typeface="Schoolbell"/>
                <a:sym typeface="Schoolbell"/>
              </a:rPr>
              <a:t>Add up up two 4 digit numbers - no exchange</a:t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latin typeface="Schoolbell"/>
                <a:ea typeface="Schoolbell"/>
                <a:cs typeface="Schoolbell"/>
                <a:sym typeface="Schoolbell"/>
              </a:rPr>
              <a:t>Add up to two 4 digits numbers - with exchange</a:t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Subtract up up two 4 digit numbers - no exchange</a:t>
            </a:r>
            <a:endParaRPr sz="700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Subtract up to two 4 digits numbers - with exchange</a:t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6080225" y="2076325"/>
            <a:ext cx="1447500" cy="12783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choolbell"/>
                <a:ea typeface="Schoolbell"/>
                <a:cs typeface="Schoolbell"/>
                <a:sym typeface="Schoolbell"/>
              </a:rPr>
              <a:t>Science</a:t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700">
                <a:latin typeface="Schoolbell"/>
                <a:ea typeface="Schoolbell"/>
                <a:cs typeface="Schoolbell"/>
                <a:sym typeface="Schoolbell"/>
              </a:rPr>
              <a:t>Life and Living Things</a:t>
            </a:r>
            <a:endParaRPr b="1"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latin typeface="Schoolbell"/>
                <a:ea typeface="Schoolbell"/>
                <a:cs typeface="Schoolbell"/>
                <a:sym typeface="Schoolbell"/>
              </a:rPr>
              <a:t>Characteristics of a living things</a:t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latin typeface="Schoolbell"/>
                <a:ea typeface="Schoolbell"/>
                <a:cs typeface="Schoolbell"/>
                <a:sym typeface="Schoolbell"/>
              </a:rPr>
              <a:t>Group and classify animals</a:t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latin typeface="Schoolbell"/>
                <a:ea typeface="Schoolbell"/>
                <a:cs typeface="Schoolbell"/>
                <a:sym typeface="Schoolbell"/>
              </a:rPr>
              <a:t>Vertebrates and invertebrates</a:t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latin typeface="Schoolbell"/>
                <a:ea typeface="Schoolbell"/>
                <a:cs typeface="Schoolbell"/>
                <a:sym typeface="Schoolbell"/>
              </a:rPr>
              <a:t>Follow a classification Key</a:t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latin typeface="Schoolbell"/>
                <a:ea typeface="Schoolbell"/>
                <a:cs typeface="Schoolbell"/>
                <a:sym typeface="Schoolbell"/>
              </a:rPr>
              <a:t>Human impact within our local environment</a:t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latin typeface="Schoolbell"/>
                <a:ea typeface="Schoolbell"/>
                <a:cs typeface="Schoolbell"/>
                <a:sym typeface="Schoolbell"/>
              </a:rPr>
              <a:t>Environmental impact on the world.</a:t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3642000" y="3232975"/>
            <a:ext cx="2218500" cy="324600"/>
          </a:xfrm>
          <a:prstGeom prst="rect">
            <a:avLst/>
          </a:prstGeom>
          <a:solidFill>
            <a:srgbClr val="1155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Schoolbell"/>
                <a:ea typeface="Schoolbell"/>
                <a:cs typeface="Schoolbell"/>
                <a:sym typeface="Schoolbell"/>
              </a:rPr>
              <a:t>Year 4 Term 1 Curriculum</a:t>
            </a:r>
            <a:endParaRPr b="1">
              <a:solidFill>
                <a:srgbClr val="FFFFFF"/>
              </a:solidFill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169125" y="2157475"/>
            <a:ext cx="1683900" cy="15237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latin typeface="Schoolbell"/>
                <a:ea typeface="Schoolbell"/>
                <a:cs typeface="Schoolbell"/>
                <a:sym typeface="Schoolbell"/>
              </a:rPr>
              <a:t>Art</a:t>
            </a:r>
            <a:endParaRPr b="1" sz="11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latin typeface="Schoolbell"/>
                <a:ea typeface="Schoolbell"/>
                <a:cs typeface="Schoolbell"/>
                <a:sym typeface="Schoolbell"/>
              </a:rPr>
              <a:t>Sculpture - Viking Faces</a:t>
            </a:r>
            <a:endParaRPr b="1" sz="11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latin typeface="Schoolbell"/>
                <a:ea typeface="Schoolbell"/>
                <a:cs typeface="Schoolbell"/>
                <a:sym typeface="Schoolbell"/>
              </a:rPr>
              <a:t>Study pictures of vikings and viking drawings/paintings for key features.</a:t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latin typeface="Schoolbell"/>
                <a:ea typeface="Schoolbell"/>
                <a:cs typeface="Schoolbell"/>
                <a:sym typeface="Schoolbell"/>
              </a:rPr>
              <a:t>Sketch pictures of vikings as a precursor to creating in clay.</a:t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latin typeface="Schoolbell"/>
                <a:ea typeface="Schoolbell"/>
                <a:cs typeface="Schoolbell"/>
                <a:sym typeface="Schoolbell"/>
              </a:rPr>
              <a:t>Clay skills - joining, imprinting and texture.</a:t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latin typeface="Schoolbell"/>
                <a:ea typeface="Schoolbell"/>
                <a:cs typeface="Schoolbell"/>
                <a:sym typeface="Schoolbell"/>
              </a:rPr>
              <a:t>Create a clay viking face.</a:t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1905575" y="4095950"/>
            <a:ext cx="1683900" cy="9564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choolbell"/>
                <a:ea typeface="Schoolbell"/>
                <a:cs typeface="Schoolbell"/>
                <a:sym typeface="Schoolbell"/>
              </a:rPr>
              <a:t>R.E - Buddhism</a:t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4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Is it possible for everyone to be happy?I know that Buddha is an important figure in the religion, Buddhism. I know what the Eightfold path is.</a:t>
            </a:r>
            <a:endParaRPr sz="300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3735175" y="3625275"/>
            <a:ext cx="1008600" cy="14271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choolbell"/>
                <a:ea typeface="Schoolbell"/>
                <a:cs typeface="Schoolbell"/>
                <a:sym typeface="Schoolbell"/>
              </a:rPr>
              <a:t>RHE</a:t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latin typeface="Schoolbell"/>
                <a:ea typeface="Schoolbell"/>
                <a:cs typeface="Schoolbell"/>
                <a:sym typeface="Schoolbell"/>
              </a:rPr>
              <a:t>What makes a family?</a:t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Who can you talk to if you feel unsafe or worried?</a:t>
            </a:r>
            <a:endParaRPr sz="700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What makes a good friend?</a:t>
            </a:r>
            <a:endParaRPr sz="700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latin typeface="Schoolbell"/>
                <a:ea typeface="Schoolbell"/>
                <a:cs typeface="Schoolbell"/>
                <a:sym typeface="Schoolbell"/>
              </a:rPr>
              <a:t>What is a bully?</a:t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What is a stereotype?</a:t>
            </a:r>
            <a:endParaRPr sz="700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Is it good to keep secrets?</a:t>
            </a:r>
            <a:endParaRPr sz="700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1905575" y="2157475"/>
            <a:ext cx="1683900" cy="18603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choolbell"/>
                <a:ea typeface="Schoolbell"/>
                <a:cs typeface="Schoolbell"/>
                <a:sym typeface="Schoolbell"/>
              </a:rPr>
              <a:t>Geography</a:t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Schoolbell"/>
                <a:ea typeface="Schoolbell"/>
                <a:cs typeface="Schoolbell"/>
                <a:sym typeface="Schoolbell"/>
              </a:rPr>
              <a:t>Europe</a:t>
            </a:r>
            <a:endParaRPr b="1"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Locating countries in Europe,  features and capital cities of European countries, Compare European cities,  Human and Physical features in Europe.</a:t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5951725" y="3469575"/>
            <a:ext cx="1575900" cy="15420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choolbell"/>
                <a:ea typeface="Schoolbell"/>
                <a:cs typeface="Schoolbell"/>
                <a:sym typeface="Schoolbell"/>
              </a:rPr>
              <a:t>P.E</a:t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00">
                <a:latin typeface="Schoolbell"/>
                <a:ea typeface="Schoolbell"/>
                <a:cs typeface="Schoolbell"/>
                <a:sym typeface="Schoolbell"/>
              </a:rPr>
              <a:t>Indoor PE - Gymnastics</a:t>
            </a:r>
            <a:endParaRPr b="1"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create and perform a partner sequence,  change speed and direction, actions taking weight on hands, refine a short sequence, judge and compare performances.</a:t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00">
                <a:latin typeface="Schoolbell"/>
                <a:ea typeface="Schoolbell"/>
                <a:cs typeface="Schoolbell"/>
                <a:sym typeface="Schoolbell"/>
              </a:rPr>
              <a:t>Outdoor PE</a:t>
            </a:r>
            <a:endParaRPr b="1"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latin typeface="Schoolbell"/>
                <a:ea typeface="Schoolbell"/>
                <a:cs typeface="Schoolbell"/>
                <a:sym typeface="Schoolbell"/>
              </a:rPr>
              <a:t>Swimming  - 4G</a:t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latin typeface="Schoolbell"/>
                <a:ea typeface="Schoolbell"/>
                <a:cs typeface="Schoolbell"/>
                <a:sym typeface="Schoolbell"/>
              </a:rPr>
              <a:t>Netball - 4T  Passing Skills, attacking and defending, working a s a team.</a:t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7649300" y="3469575"/>
            <a:ext cx="1285200" cy="15015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choolbell"/>
                <a:ea typeface="Schoolbell"/>
                <a:cs typeface="Schoolbell"/>
                <a:sym typeface="Schoolbell"/>
              </a:rPr>
              <a:t>Computing</a:t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latin typeface="Schoolbell"/>
                <a:ea typeface="Schoolbell"/>
                <a:cs typeface="Schoolbell"/>
                <a:sym typeface="Schoolbell"/>
              </a:rPr>
              <a:t>E- Safety</a:t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latin typeface="Schoolbell"/>
                <a:ea typeface="Schoolbell"/>
                <a:cs typeface="Schoolbell"/>
                <a:sym typeface="Schoolbell"/>
              </a:rPr>
              <a:t>Keeping safe online</a:t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latin typeface="Schoolbell"/>
                <a:ea typeface="Schoolbell"/>
                <a:cs typeface="Schoolbell"/>
                <a:sym typeface="Schoolbell"/>
              </a:rPr>
              <a:t>Creating Google docs and using Google Classroom safely and effectively</a:t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152175" y="3792625"/>
            <a:ext cx="1683900" cy="12783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latin typeface="Schoolbell"/>
                <a:ea typeface="Schoolbell"/>
                <a:cs typeface="Schoolbell"/>
                <a:sym typeface="Schoolbell"/>
              </a:rPr>
              <a:t>Music</a:t>
            </a:r>
            <a:endParaRPr b="1" sz="11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latin typeface="Schoolbell"/>
                <a:ea typeface="Schoolbell"/>
                <a:cs typeface="Schoolbell"/>
                <a:sym typeface="Schoolbell"/>
              </a:rPr>
              <a:t>4T - Ukulele Lessons</a:t>
            </a:r>
            <a:endParaRPr b="1" sz="11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latin typeface="Schoolbell"/>
                <a:ea typeface="Schoolbell"/>
                <a:cs typeface="Schoolbell"/>
                <a:sym typeface="Schoolbell"/>
              </a:rPr>
              <a:t>4G - Here Come the Vikings!</a:t>
            </a:r>
            <a:endParaRPr b="1" sz="11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To sing in time with others.  To recognise simple rhythmic notation by ear and by sight.  To use simple rhythmic notation to compose a Viking battle song.  I can perform music with confidence and discipline.</a:t>
            </a:r>
            <a:endParaRPr b="1" sz="11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4794475" y="3625275"/>
            <a:ext cx="1008600" cy="14271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choolbell"/>
                <a:ea typeface="Schoolbell"/>
                <a:cs typeface="Schoolbell"/>
                <a:sym typeface="Schoolbell"/>
              </a:rPr>
              <a:t>PSHE</a:t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How do we become a valued member of our community?</a:t>
            </a:r>
            <a:endParaRPr sz="700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Link to ‘Community’ value.</a:t>
            </a:r>
            <a:endParaRPr sz="700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What does our community provide for and visa versa?</a:t>
            </a:r>
            <a:endParaRPr sz="700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7619200" y="2062850"/>
            <a:ext cx="1447500" cy="12783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choolbell"/>
                <a:ea typeface="Schoolbell"/>
                <a:cs typeface="Schoolbell"/>
                <a:sym typeface="Schoolbell"/>
              </a:rPr>
              <a:t>French</a:t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700">
                <a:latin typeface="Schoolbell"/>
                <a:ea typeface="Schoolbell"/>
                <a:cs typeface="Schoolbell"/>
                <a:sym typeface="Schoolbell"/>
              </a:rPr>
              <a:t>Portraits</a:t>
            </a:r>
            <a:endParaRPr b="1"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latin typeface="Schoolbell"/>
                <a:ea typeface="Schoolbell"/>
                <a:cs typeface="Schoolbell"/>
                <a:sym typeface="Schoolbell"/>
              </a:rPr>
              <a:t>Characteristics of a living things</a:t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latin typeface="Schoolbell"/>
                <a:ea typeface="Schoolbell"/>
                <a:cs typeface="Schoolbell"/>
                <a:sym typeface="Schoolbell"/>
              </a:rPr>
              <a:t>Adjectives for physical appearances and their personality.</a:t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latin typeface="Schoolbell"/>
                <a:ea typeface="Schoolbell"/>
                <a:cs typeface="Schoolbell"/>
                <a:sym typeface="Schoolbell"/>
              </a:rPr>
              <a:t>Create simple sentences ensuring that the adjectives agree with the gender of of the noun.</a:t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