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5143500" cx="9144000"/>
  <p:notesSz cx="6858000" cy="9144000"/>
  <p:embeddedFontLst>
    <p:embeddedFont>
      <p:font typeface="Schoolbell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Schoolbell-regular.fnt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298450" lvl="1" marL="914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298450" lvl="2" marL="1371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298450" lvl="3" marL="1828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298450" lvl="4" marL="22860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298450" lvl="5" marL="27432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298450" lvl="6" marL="32004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●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298450" lvl="7" marL="36576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○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298450" lvl="8" marL="411480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Char char="■"/>
              <a:defRPr b="0" i="0" sz="1100" u="none" cap="none" strike="noStrik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:notes"/>
          <p:cNvSpPr/>
          <p:nvPr>
            <p:ph idx="2" type="sldImg"/>
          </p:nvPr>
        </p:nvSpPr>
        <p:spPr>
          <a:xfrm>
            <a:off x="3810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52" name="Google Shape;52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1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3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p11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5" name="Google Shape;45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8" name="Google Shape;48;p12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4" name="Google Shape;14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7" name="Google Shape;17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8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0" name="Google Shape;20;p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1" name="Google Shape;21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4" name="Google Shape;24;p6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5" name="Google Shape;25;p6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6" name="Google Shape;26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7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9" name="Google Shape;29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Google Shape;31;p8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2" name="Google Shape;32;p8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3" name="Google Shape;33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9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6" name="Google Shape;36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10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9" name="Google Shape;39;p10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0" name="Google Shape;40;p10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1" name="Google Shape;41;p10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2" name="Google Shape;42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lvl="2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lvl="3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lvl="4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lvl="5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lvl="6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lvl="7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lvl="8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b="0" i="0" sz="18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-317500" lvl="1" marL="914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-317500" lvl="2" marL="1371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-317500" lvl="3" marL="18288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-317500" lvl="4" marL="22860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-317500" lvl="5" marL="27432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-317500" lvl="6" marL="32004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-317500" lvl="7" marL="3657600" marR="0" rtl="0" algn="l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-317500" lvl="8" marL="4114800" marR="0" rtl="0" algn="l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Font typeface="Arial"/>
              <a:buChar char="■"/>
              <a:defRPr b="0" i="0" sz="14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indent="0" lvl="0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indent="0" lvl="1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indent="0" lvl="2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indent="0" lvl="3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indent="0" lvl="4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indent="0" lvl="5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indent="0" lvl="6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indent="0" lvl="7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indent="0" lvl="8" marL="0" marR="0" rtl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b="0" i="0" sz="1000" u="none" cap="none" strike="noStrik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rgbClr val="B7B7B7"/>
        </a:solidFill>
      </p:bgPr>
    </p:bg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/>
          <p:nvPr/>
        </p:nvSpPr>
        <p:spPr>
          <a:xfrm>
            <a:off x="4037700" y="1886975"/>
            <a:ext cx="1427100" cy="1278300"/>
          </a:xfrm>
          <a:prstGeom prst="ellipse">
            <a:avLst/>
          </a:prstGeom>
          <a:solidFill>
            <a:srgbClr val="1155CC"/>
          </a:solidFill>
          <a:ln cap="flat" cmpd="sng" w="9525">
            <a:solidFill>
              <a:schemeClr val="dk2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0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pic>
        <p:nvPicPr>
          <p:cNvPr id="55" name="Google Shape;55;p1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4438550" y="2078713"/>
            <a:ext cx="625375" cy="894825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3"/>
          <p:cNvSpPr txBox="1"/>
          <p:nvPr/>
        </p:nvSpPr>
        <p:spPr>
          <a:xfrm>
            <a:off x="3642000" y="14946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Great Chart Primary School</a:t>
            </a:r>
            <a:endParaRPr b="1" i="0" sz="1400" u="none" cap="none" strike="noStrike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7" name="Google Shape;57;p13"/>
          <p:cNvSpPr txBox="1"/>
          <p:nvPr/>
        </p:nvSpPr>
        <p:spPr>
          <a:xfrm>
            <a:off x="3584575" y="236725"/>
            <a:ext cx="22185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1400" u="none" cap="none" strike="noStrike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School Value</a:t>
            </a:r>
            <a:endParaRPr b="1" i="0" sz="1400" u="none" cap="none" strike="noStrike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Kindness</a:t>
            </a:r>
            <a:endParaRPr b="1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We will try our best and rise to the challenge.</a:t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8" name="Google Shape;58;p13"/>
          <p:cNvSpPr txBox="1"/>
          <p:nvPr/>
        </p:nvSpPr>
        <p:spPr>
          <a:xfrm>
            <a:off x="169125" y="236725"/>
            <a:ext cx="3138300" cy="1809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English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We will be writing our own Roman adventure stories.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The children will then create their own Roman Gods, Goddesses and mythical creatures and write character descriptions.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The Story of Romulus and Remus.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Letter writing from the point of view of a Roman Soldier.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i="0" lang="en" sz="900" u="sng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Skills</a:t>
            </a:r>
            <a:endParaRPr b="1" sz="9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Instructional writing. Story writing. Character descriptions using imaginative and descriptive vocabulary.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59" name="Google Shape;59;p13"/>
          <p:cNvSpPr txBox="1"/>
          <p:nvPr/>
        </p:nvSpPr>
        <p:spPr>
          <a:xfrm>
            <a:off x="6080225" y="236725"/>
            <a:ext cx="2854200" cy="1850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Maths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. </a:t>
            </a:r>
            <a:endParaRPr sz="9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4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In Maths we will practise mental calculation daily to ensure we are secure in our number knowledge. We will also continue weekly times tables tests.</a:t>
            </a:r>
            <a:endParaRPr sz="9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We will continue to learn about Fractions with the focus this term on fractions of amounts. This will build on our learning from Term Four. </a:t>
            </a:r>
            <a:endParaRPr sz="9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>
                <a:solidFill>
                  <a:schemeClr val="dk1"/>
                </a:solidFill>
                <a:latin typeface="Schoolbell"/>
                <a:ea typeface="Schoolbell"/>
                <a:cs typeface="Schoolbell"/>
                <a:sym typeface="Schoolbell"/>
              </a:rPr>
              <a:t>We will also look at Time and Money. The children will learn to tell the time to 5 minute and 1 minute increments as well as recapping days and months. Also, money will be taught. </a:t>
            </a:r>
            <a:endParaRPr sz="9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900">
              <a:solidFill>
                <a:schemeClr val="dk1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600"/>
              <a:buFont typeface="Arial"/>
              <a:buNone/>
            </a:pPr>
            <a:r>
              <a:t/>
            </a:r>
            <a:endParaRPr b="0" i="0" sz="6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0" name="Google Shape;60;p13"/>
          <p:cNvSpPr txBox="1"/>
          <p:nvPr/>
        </p:nvSpPr>
        <p:spPr>
          <a:xfrm>
            <a:off x="6080225" y="2201725"/>
            <a:ext cx="2854200" cy="11529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Science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5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     </a:t>
            </a:r>
            <a:r>
              <a:rPr lang="en" sz="1100" u="sng">
                <a:latin typeface="Schoolbell"/>
                <a:ea typeface="Schoolbell"/>
                <a:cs typeface="Schoolbell"/>
                <a:sym typeface="Schoolbell"/>
              </a:rPr>
              <a:t>What affects how well our plants grow?</a:t>
            </a:r>
            <a:endParaRPr sz="11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sz="11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Identifying parts of a plant, what plants need to survive and what will affect its growth.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t/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1" name="Google Shape;61;p13"/>
          <p:cNvSpPr txBox="1"/>
          <p:nvPr/>
        </p:nvSpPr>
        <p:spPr>
          <a:xfrm>
            <a:off x="3642000" y="3232975"/>
            <a:ext cx="2218500" cy="324600"/>
          </a:xfrm>
          <a:prstGeom prst="rect">
            <a:avLst/>
          </a:prstGeom>
          <a:solidFill>
            <a:srgbClr val="1155CC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Year 3 Term </a:t>
            </a:r>
            <a:r>
              <a:rPr b="1" lang="en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5</a:t>
            </a:r>
            <a:r>
              <a:rPr b="1" i="0" lang="en" sz="1400" u="none" cap="none" strike="noStrike">
                <a:solidFill>
                  <a:srgbClr val="FFFFFF"/>
                </a:solidFill>
                <a:latin typeface="Schoolbell"/>
                <a:ea typeface="Schoolbell"/>
                <a:cs typeface="Schoolbell"/>
                <a:sym typeface="Schoolbell"/>
              </a:rPr>
              <a:t> Curriculum</a:t>
            </a:r>
            <a:endParaRPr b="1" i="0" sz="1400" u="none" cap="none" strike="noStrike">
              <a:solidFill>
                <a:srgbClr val="FFFFFF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2" name="Google Shape;62;p13"/>
          <p:cNvSpPr txBox="1"/>
          <p:nvPr/>
        </p:nvSpPr>
        <p:spPr>
          <a:xfrm>
            <a:off x="169125" y="2274775"/>
            <a:ext cx="1552200" cy="2615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History</a:t>
            </a:r>
            <a:endParaRPr/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i="0" sz="11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Our discussion question for this term will be, “Were the Romans really rotten?”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This term we will cover Daily Life of a Roman living in Britannia which includes: houses, towns, food, clothing, life in the Roman Army.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Comparisons</a:t>
            </a: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 will be made to life in Modern Britain and we will think about what the Romans brought over to Britain and how this has impacted our lives. 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3" name="Google Shape;63;p13"/>
          <p:cNvSpPr txBox="1"/>
          <p:nvPr/>
        </p:nvSpPr>
        <p:spPr>
          <a:xfrm>
            <a:off x="3709625" y="3625275"/>
            <a:ext cx="931800" cy="1372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R.E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t/>
            </a:r>
            <a:endParaRPr b="1" sz="4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Hinduism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We will discuss the </a:t>
            </a: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question</a:t>
            </a: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 “How can Brahman be everywhere and in everything?”</a:t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4" name="Google Shape;64;p13"/>
          <p:cNvSpPr txBox="1"/>
          <p:nvPr/>
        </p:nvSpPr>
        <p:spPr>
          <a:xfrm>
            <a:off x="4771700" y="3625275"/>
            <a:ext cx="997500" cy="13728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PSHE/RHE</a:t>
            </a:r>
            <a:endParaRPr b="1" i="0" sz="9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9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Each week, in Circle Time we will discuss the question “How do family and friends celebrate special days?” In RHE, it’s The Changing Body.</a:t>
            </a:r>
            <a:endParaRPr b="0" i="0" sz="8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5" name="Google Shape;65;p13"/>
          <p:cNvSpPr txBox="1"/>
          <p:nvPr/>
        </p:nvSpPr>
        <p:spPr>
          <a:xfrm>
            <a:off x="1905575" y="2157475"/>
            <a:ext cx="1621500" cy="18501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Art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For Art this term the children will design </a:t>
            </a: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sculptures, </a:t>
            </a:r>
            <a:r>
              <a:rPr lang="en" sz="850">
                <a:solidFill>
                  <a:srgbClr val="222222"/>
                </a:solidFill>
                <a:highlight>
                  <a:srgbClr val="FFFFFF"/>
                </a:highlight>
                <a:latin typeface="Schoolbell"/>
                <a:ea typeface="Schoolbell"/>
                <a:cs typeface="Schoolbell"/>
                <a:sym typeface="Schoolbell"/>
              </a:rPr>
              <a:t>manipulating a range of materials, children learn ways to join and create free-standing structures inspired </a:t>
            </a:r>
            <a:r>
              <a:rPr lang="en" sz="950">
                <a:solidFill>
                  <a:srgbClr val="222222"/>
                </a:solidFill>
                <a:highlight>
                  <a:srgbClr val="FFFFFF"/>
                </a:highlight>
                <a:latin typeface="Schoolbell"/>
                <a:ea typeface="Schoolbell"/>
                <a:cs typeface="Schoolbell"/>
                <a:sym typeface="Schoolbell"/>
              </a:rPr>
              <a:t>by the work of Anthony Caro.</a:t>
            </a:r>
            <a:endParaRPr sz="5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5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DT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>
                <a:latin typeface="Schoolbell"/>
                <a:ea typeface="Schoolbell"/>
                <a:cs typeface="Schoolbell"/>
                <a:sym typeface="Schoolbell"/>
              </a:rPr>
              <a:t>The children will be designing a tart and cooking it.</a:t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6" name="Google Shape;66;p13"/>
          <p:cNvSpPr txBox="1"/>
          <p:nvPr/>
        </p:nvSpPr>
        <p:spPr>
          <a:xfrm>
            <a:off x="5975400" y="3469575"/>
            <a:ext cx="15048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P.E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b="1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b="0" i="0" lang="en" sz="800" u="sng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Indoor PE</a:t>
            </a:r>
            <a:endParaRPr b="0" i="0" sz="800" u="sng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8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1200">
                <a:latin typeface="Schoolbell"/>
                <a:ea typeface="Schoolbell"/>
                <a:cs typeface="Schoolbell"/>
                <a:sym typeface="Schoolbell"/>
              </a:rPr>
              <a:t>OAA</a:t>
            </a:r>
            <a:endParaRPr sz="12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              </a:t>
            </a:r>
            <a:r>
              <a:rPr b="0" i="0" lang="en" sz="800" u="sng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Outdoor PE</a:t>
            </a:r>
            <a:endParaRPr b="0" i="0" sz="800" u="sng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sz="800" u="sng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rPr lang="en" sz="800">
                <a:latin typeface="Schoolbell"/>
                <a:ea typeface="Schoolbell"/>
                <a:cs typeface="Schoolbell"/>
                <a:sym typeface="Schoolbell"/>
              </a:rPr>
              <a:t>             </a:t>
            </a:r>
            <a:r>
              <a:rPr lang="en" sz="1200">
                <a:latin typeface="Schoolbell"/>
                <a:ea typeface="Schoolbell"/>
                <a:cs typeface="Schoolbell"/>
                <a:sym typeface="Schoolbell"/>
              </a:rPr>
              <a:t>Athletics</a:t>
            </a:r>
            <a:endParaRPr sz="12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800"/>
              <a:buFont typeface="Arial"/>
              <a:buNone/>
            </a:pPr>
            <a:r>
              <a:t/>
            </a:r>
            <a:endParaRPr b="0" i="0" sz="7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7" name="Google Shape;67;p13"/>
          <p:cNvSpPr txBox="1"/>
          <p:nvPr/>
        </p:nvSpPr>
        <p:spPr>
          <a:xfrm>
            <a:off x="7618850" y="3469575"/>
            <a:ext cx="1285200" cy="15420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r>
              <a:rPr b="1" i="0" lang="en" sz="1400" u="none" cap="none" strike="noStrike">
                <a:solidFill>
                  <a:srgbClr val="000000"/>
                </a:solidFill>
                <a:latin typeface="Schoolbell"/>
                <a:ea typeface="Schoolbell"/>
                <a:cs typeface="Schoolbell"/>
                <a:sym typeface="Schoolbell"/>
              </a:rPr>
              <a:t>Computing</a:t>
            </a:r>
            <a:endParaRPr b="1" i="0" sz="1400" u="none" cap="none" strike="noStrike">
              <a:solidFill>
                <a:srgbClr val="000000"/>
              </a:solidFill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t/>
            </a:r>
            <a:endParaRPr sz="800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marR="0" rt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700"/>
              <a:buFont typeface="Arial"/>
              <a:buNone/>
            </a:pP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The children will learn touch typing skills. They will continuing will 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desktop</a:t>
            </a:r>
            <a:r>
              <a:rPr lang="en" sz="1000">
                <a:latin typeface="Schoolbell"/>
                <a:ea typeface="Schoolbell"/>
                <a:cs typeface="Schoolbell"/>
                <a:sym typeface="Schoolbell"/>
              </a:rPr>
              <a:t> publishing skills also. </a:t>
            </a:r>
            <a:endParaRPr sz="1000">
              <a:latin typeface="Schoolbell"/>
              <a:ea typeface="Schoolbell"/>
              <a:cs typeface="Schoolbell"/>
              <a:sym typeface="Schoolbell"/>
            </a:endParaRPr>
          </a:p>
        </p:txBody>
      </p:sp>
      <p:sp>
        <p:nvSpPr>
          <p:cNvPr id="68" name="Google Shape;68;p13"/>
          <p:cNvSpPr txBox="1"/>
          <p:nvPr/>
        </p:nvSpPr>
        <p:spPr>
          <a:xfrm>
            <a:off x="1845775" y="4119025"/>
            <a:ext cx="1739400" cy="954300"/>
          </a:xfrm>
          <a:prstGeom prst="rect">
            <a:avLst/>
          </a:prstGeom>
          <a:solidFill>
            <a:srgbClr val="FFFFFF"/>
          </a:solidFill>
          <a:ln cap="flat" cmpd="sng" w="38100">
            <a:solidFill>
              <a:srgbClr val="1155CC"/>
            </a:solidFill>
            <a:prstDash val="solid"/>
            <a:round/>
            <a:headEnd len="sm" w="sm" type="none"/>
            <a:tailEnd len="sm" w="sm" type="none"/>
          </a:ln>
        </p:spPr>
        <p:txBody>
          <a:bodyPr anchorCtr="0" anchor="t" bIns="91425" lIns="91425" spcFirstLastPara="1" rIns="91425" wrap="square" tIns="91425">
            <a:sp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Schoolbell"/>
                <a:ea typeface="Schoolbell"/>
                <a:cs typeface="Schoolbell"/>
                <a:sym typeface="Schoolbell"/>
              </a:rPr>
              <a:t>French</a:t>
            </a:r>
            <a:endParaRPr b="1"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Schoolbell"/>
              <a:ea typeface="Schoolbell"/>
              <a:cs typeface="Schoolbell"/>
              <a:sym typeface="Schoolbell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1100">
                <a:latin typeface="Schoolbell"/>
                <a:ea typeface="Schoolbell"/>
                <a:cs typeface="Schoolbell"/>
                <a:sym typeface="Schoolbell"/>
              </a:rPr>
              <a:t>Different forms of Transport</a:t>
            </a:r>
            <a:endParaRPr sz="1100">
              <a:latin typeface="Schoolbell"/>
              <a:ea typeface="Schoolbell"/>
              <a:cs typeface="Schoolbell"/>
              <a:sym typeface="Schoolbel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